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91" r:id="rId3"/>
    <p:sldId id="259" r:id="rId4"/>
    <p:sldId id="263" r:id="rId5"/>
    <p:sldId id="268" r:id="rId6"/>
  </p:sldIdLst>
  <p:sldSz cx="12161838" cy="6858000"/>
  <p:notesSz cx="68580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 autoAdjust="0"/>
    <p:restoredTop sz="72653" autoAdjust="0"/>
  </p:normalViewPr>
  <p:slideViewPr>
    <p:cSldViewPr>
      <p:cViewPr varScale="1">
        <p:scale>
          <a:sx n="50" d="100"/>
          <a:sy n="50" d="100"/>
        </p:scale>
        <p:origin x="1668" y="3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BD4D-4324-4D57-A0D2-B08898D7FDFA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8138" y="696913"/>
            <a:ext cx="61817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5F77-C562-4C38-B44C-D2A5663A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D5F77-C562-4C38-B44C-D2A5663A6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4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ClrTx/>
              <a:buFont typeface="+mj-lt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7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304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45356" y="6446840"/>
            <a:ext cx="4810873" cy="365125"/>
          </a:xfrm>
          <a:prstGeom prst="rect">
            <a:avLst/>
          </a:prstGeom>
        </p:spPr>
        <p:txBody>
          <a:bodyPr/>
          <a:lstStyle>
            <a:lvl1pPr algn="r">
              <a:defRPr sz="1800" b="1" spc="7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e3-tc.com web</a:t>
            </a:r>
          </a:p>
        </p:txBody>
      </p:sp>
      <p:sp>
        <p:nvSpPr>
          <p:cNvPr id="11" name="Footer Placeholder 5"/>
          <p:cNvSpPr txBox="1">
            <a:spLocks/>
          </p:cNvSpPr>
          <p:nvPr userDrawn="1"/>
        </p:nvSpPr>
        <p:spPr>
          <a:xfrm>
            <a:off x="302542" y="6455231"/>
            <a:ext cx="48108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 spc="7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E3TC:  educate, empower, employ</a:t>
            </a:r>
          </a:p>
        </p:txBody>
      </p:sp>
    </p:spTree>
    <p:extLst>
      <p:ext uri="{BB962C8B-B14F-4D97-AF65-F5344CB8AC3E}">
        <p14:creationId xmlns:p14="http://schemas.microsoft.com/office/powerpoint/2010/main" val="7416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594359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070" y="3124200"/>
            <a:ext cx="3192483" cy="318100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4603" y="2971800"/>
            <a:ext cx="31933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2209800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2797" y="6324603"/>
            <a:ext cx="13087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56" y="3250688"/>
            <a:ext cx="6232982" cy="360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802" y="-738453"/>
            <a:ext cx="12993657" cy="75964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3429000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3" y="3429000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8" y="367284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5" y="458724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5" y="4053838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0957" y="1524003"/>
            <a:ext cx="1155834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97" y="167640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41" y="259080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6" y="381000"/>
            <a:ext cx="2202620" cy="899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86BD6C52-3045-4A40-BC5B-B47CC604D1C7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47137" y="1447800"/>
            <a:ext cx="5716203" cy="47244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556513" y="1447800"/>
            <a:ext cx="4713940" cy="495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3763" y="1905000"/>
            <a:ext cx="3649502" cy="43434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baseline="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“Here is a quote from someone in the project describing something cool that is happening!”</a:t>
            </a:r>
          </a:p>
          <a:p>
            <a:pPr lvl="0"/>
            <a:r>
              <a:rPr lang="en-US" dirty="0"/>
              <a:t>	-- Mr. Quote</a:t>
            </a:r>
          </a:p>
        </p:txBody>
      </p:sp>
    </p:spTree>
    <p:extLst>
      <p:ext uri="{BB962C8B-B14F-4D97-AF65-F5344CB8AC3E}">
        <p14:creationId xmlns:p14="http://schemas.microsoft.com/office/powerpoint/2010/main" val="25699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" y="0"/>
            <a:ext cx="12165006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823166" y="1626108"/>
            <a:ext cx="8250187" cy="523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2203325" y="1905000"/>
            <a:ext cx="7603129" cy="82296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599" b="0" i="0" u="none" kern="1200" spc="-5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9356" y="2910840"/>
            <a:ext cx="7603129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1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6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1"/>
            <a:ext cx="12163421" cy="21336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255630" y="3598820"/>
            <a:ext cx="10145895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1244769" y="3352800"/>
            <a:ext cx="10156757" cy="18288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52" y="14478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05" y="381001"/>
            <a:ext cx="9503911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 marL="383933" indent="0">
              <a:buNone/>
              <a:defRPr/>
            </a:lvl3pPr>
            <a:lvl4pPr>
              <a:defRPr baseline="0">
                <a:solidFill>
                  <a:schemeClr val="accent6">
                    <a:lumMod val="75000"/>
                  </a:schemeClr>
                </a:solidFill>
              </a:defRPr>
            </a:lvl4pPr>
            <a:lvl5pPr marL="932408" indent="-182825"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5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567" y="1981200"/>
            <a:ext cx="10033517" cy="234391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567" y="4453128"/>
            <a:ext cx="10033517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71" y="9144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4068" y="228603"/>
            <a:ext cx="9076822" cy="9173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97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7106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426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49750" y="228603"/>
            <a:ext cx="10033517" cy="8411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854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4565" y="2717800"/>
            <a:ext cx="4925544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826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538" y="2717800"/>
            <a:ext cx="492554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5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858000"/>
            <a:ext cx="12161838" cy="76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7135" y="323198"/>
            <a:ext cx="9579942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7136" y="1676400"/>
            <a:ext cx="9579941" cy="449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47135" y="1295400"/>
            <a:ext cx="957994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8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b="0" i="0" u="none" kern="1200" spc="-5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7663" indent="-34766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Symbol" panose="05050102010706020507" pitchFamily="18" charset="2"/>
        <a:buChar char=""/>
        <a:defRPr sz="3200" b="1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body" sz="half" idx="2"/>
          </p:nvPr>
        </p:nvSpPr>
        <p:spPr>
          <a:xfrm>
            <a:off x="2804319" y="2286000"/>
            <a:ext cx="8675414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Project E3 Leadership Academy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6" name="Picture 5" descr="Image result for csav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4158924"/>
            <a:ext cx="1028700" cy="94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20" y="4158924"/>
            <a:ext cx="1828800" cy="944880"/>
          </a:xfrm>
          <a:prstGeom prst="rect">
            <a:avLst/>
          </a:prstGeom>
        </p:spPr>
      </p:pic>
      <p:pic>
        <p:nvPicPr>
          <p:cNvPr id="1030" name="Picture 6" descr="Image result for southern university baton rou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19" y="415892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7833519" y="401304"/>
            <a:ext cx="4105690" cy="82947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56719" y="401304"/>
            <a:ext cx="8675742" cy="822960"/>
          </a:xfr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Targeted Community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289719" y="1230777"/>
            <a:ext cx="11342742" cy="5170023"/>
          </a:xfrm>
        </p:spPr>
        <p:txBody>
          <a:bodyPr>
            <a:noAutofit/>
          </a:bodyPr>
          <a:lstStyle/>
          <a:p>
            <a:r>
              <a:rPr lang="en-US" b="1" i="1" dirty="0"/>
              <a:t>Give a brief description of your primary and replication sites, including information about your targeted community population(s)</a:t>
            </a:r>
          </a:p>
          <a:p>
            <a:pPr algn="ctr"/>
            <a:r>
              <a:rPr lang="en-US" sz="2800" u="sng" dirty="0">
                <a:solidFill>
                  <a:schemeClr val="accent1"/>
                </a:solidFill>
              </a:rPr>
              <a:t>Targeted Populations</a:t>
            </a:r>
            <a:endParaRPr lang="en-US" sz="2800" b="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Hispanic/Latinx Young Adults (18-29)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7,243 Hispanic/Latinx individuals have a disability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Only 82 Hispanic/Latinx young adults applied for services</a:t>
            </a:r>
          </a:p>
          <a:p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Asian (i.e., Hmong) Young Adults (18-29)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7,709 Asian individuals have a disability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Only 9 Asian young adults applied for services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607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0" y="11968"/>
            <a:ext cx="4105690" cy="829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2" t="52204" r="6570"/>
          <a:stretch/>
        </p:blipFill>
        <p:spPr>
          <a:xfrm>
            <a:off x="0" y="4898571"/>
            <a:ext cx="4105690" cy="195942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8387" y="731520"/>
            <a:ext cx="7007532" cy="566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Examples: Staff turnover, implementation of order of selection, transportation</a:t>
            </a:r>
          </a:p>
          <a:p>
            <a:pPr marL="0" indent="0">
              <a:buNone/>
            </a:pPr>
            <a:endParaRPr lang="en-US" sz="24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Developing and sustaining communication between community agencies and state VR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Establishing sustained partnerships among VR counselors and CBO staff 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Developing and sustaining buy-in from VR counselors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Communicating eligibility and criteria to CBOs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Transportation and attendance of trainings throughout Cook County for agencies and VR staff</a:t>
            </a:r>
            <a:endParaRPr lang="en-US" sz="20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603" y="1924771"/>
            <a:ext cx="3192483" cy="1676400"/>
          </a:xfrm>
        </p:spPr>
        <p:txBody>
          <a:bodyPr anchor="t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Project E3 Challenges</a:t>
            </a:r>
          </a:p>
        </p:txBody>
      </p:sp>
    </p:spTree>
    <p:extLst>
      <p:ext uri="{BB962C8B-B14F-4D97-AF65-F5344CB8AC3E}">
        <p14:creationId xmlns:p14="http://schemas.microsoft.com/office/powerpoint/2010/main" val="307154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326" y="152400"/>
            <a:ext cx="2521581" cy="258318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5919" y="1447800"/>
            <a:ext cx="8984345" cy="51054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i="1" dirty="0"/>
              <a:t>Describe some of the highlights or successes you’ve experienced as a result of your participation in Project E3, including trainings, increased community participation, etc.</a:t>
            </a:r>
            <a:endParaRPr lang="en-US" sz="2400" i="1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Training related to creating trauma-informed communities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Radio Promotion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Advisory board participation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Increased efforts to collaborate and communicate among community agencies and state VR counselors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Project E3 Innovations</a:t>
            </a:r>
          </a:p>
        </p:txBody>
      </p:sp>
    </p:spTree>
    <p:extLst>
      <p:ext uri="{BB962C8B-B14F-4D97-AF65-F5344CB8AC3E}">
        <p14:creationId xmlns:p14="http://schemas.microsoft.com/office/powerpoint/2010/main" val="19932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" y="2273481"/>
            <a:ext cx="2744729" cy="281178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42519" y="1600200"/>
            <a:ext cx="7366420" cy="470746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Informal Needs Assessment</a:t>
            </a:r>
          </a:p>
          <a:p>
            <a:pPr lvl="0"/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Advisory Board</a:t>
            </a:r>
          </a:p>
          <a:p>
            <a:pPr lvl="0"/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Trainings: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Financial Empowerment Toolkit training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Motivational Interviewing training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Evidence Based Employment Practices for Individuals with Psychiatric Disabilities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Developing a Trauma Informed Community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Review of Psychiatric Disorders</a:t>
            </a:r>
          </a:p>
          <a:p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New DOR Promotional Materials</a:t>
            </a:r>
          </a:p>
          <a:p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Radio Promotion</a:t>
            </a:r>
          </a:p>
          <a:p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DOR Screener</a:t>
            </a:r>
          </a:p>
          <a:p>
            <a:r>
              <a:rPr lang="en-US" sz="28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Outreach Team Model</a:t>
            </a:r>
            <a:endParaRPr lang="en-US" sz="28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400" i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334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3699&quot;&gt;&lt;property id=&quot;20148&quot; value=&quot;5&quot;/&gt;&lt;property id=&quot;20300&quot; value=&quot;Slide 1 - &amp;quot; Project E3: Educate, Empower, and Employ&amp;quot;&quot;/&gt;&lt;property id=&quot;20307&quot; value=&quot;257&quot;/&gt;&lt;/object&gt;&lt;object type=&quot;3&quot; unique_id=&quot;13700&quot;&gt;&lt;property id=&quot;20148&quot; value=&quot;5&quot;/&gt;&lt;property id=&quot;20300&quot; value=&quot;Slide 2 - &amp;quot;Project E3: Educate, Empower, Employ&amp;quot;&quot;/&gt;&lt;property id=&quot;20307&quot; value=&quot;258&quot;/&gt;&lt;/object&gt;&lt;object type=&quot;3&quot; unique_id=&quot;13701&quot;&gt;&lt;property id=&quot;20148&quot; value=&quot;5&quot;/&gt;&lt;property id=&quot;20300&quot; value=&quot;Slide 6 - &amp;quot;The Purpose of Project E3&amp;quot;&quot;/&gt;&lt;property id=&quot;20307&quot; value=&quot;259&quot;/&gt;&lt;/object&gt;&lt;object type=&quot;3&quot; unique_id=&quot;13703&quot;&gt;&lt;property id=&quot;20148&quot; value=&quot;5&quot;/&gt;&lt;property id=&quot;20300&quot; value=&quot;Slide 11 - &amp;quot;Project E3 Engagement with VR Agencies &amp;quot;&quot;/&gt;&lt;property id=&quot;20307&quot; value=&quot;261&quot;/&gt;&lt;/object&gt;&lt;object type=&quot;3&quot; unique_id=&quot;13704&quot;&gt;&lt;property id=&quot;20148&quot; value=&quot;5&quot;/&gt;&lt;property id=&quot;20300&quot; value=&quot;Slide 12 - &amp;quot;Benefits to State VR Agencies&amp;quot;&quot;/&gt;&lt;property id=&quot;20307&quot; value=&quot;262&quot;/&gt;&lt;/object&gt;&lt;object type=&quot;3&quot; unique_id=&quot;13705&quot;&gt;&lt;property id=&quot;20148&quot; value=&quot;5&quot;/&gt;&lt;property id=&quot;20300&quot; value=&quot;Slide 7 - &amp;quot;Targeted Communities&amp;quot;&quot;/&gt;&lt;property id=&quot;20307&quot; value=&quot;263&quot;/&gt;&lt;/object&gt;&lt;object type=&quot;3&quot; unique_id=&quot;13766&quot;&gt;&lt;property id=&quot;20148&quot; value=&quot;5&quot;/&gt;&lt;property id=&quot;20300&quot; value=&quot;Slide 15 - &amp;quot;Census Regions &amp;amp; Divisions of the U.S.&amp;quot;&quot;/&gt;&lt;property id=&quot;20307&quot; value=&quot;264&quot;/&gt;&lt;/object&gt;&lt;object type=&quot;3&quot; unique_id=&quot;13767&quot;&gt;&lt;property id=&quot;20148&quot; value=&quot;5&quot;/&gt;&lt;property id=&quot;20300&quot; value=&quot;Slide 16 - &amp;quot;Americans with Disabilities&amp;quot;&quot;/&gt;&lt;property id=&quot;20307&quot; value=&quot;265&quot;/&gt;&lt;/object&gt;&lt;object type=&quot;3&quot; unique_id=&quot;13768&quot;&gt;&lt;property id=&quot;20148&quot; value=&quot;5&quot;/&gt;&lt;property id=&quot;20300&quot; value=&quot;Slide 17 - &amp;quot;Civilians With Disabilities Living in the Community (2013)&amp;quot;&quot;/&gt;&lt;property id=&quot;20307&quot; value=&quot;266&quot;/&gt;&lt;/object&gt;&lt;object type=&quot;3&quot; unique_id=&quot;13868&quot;&gt;&lt;property id=&quot;20148&quot; value=&quot;5&quot;/&gt;&lt;property id=&quot;20300&quot; value=&quot;Slide 8 - &amp;quot;High-Leverage Groups&amp;quot;&quot;/&gt;&lt;property id=&quot;20307&quot; value=&quot;268&quot;/&gt;&lt;/object&gt;&lt;object type=&quot;3&quot; unique_id=&quot;13871&quot;&gt;&lt;property id=&quot;20148&quot; value=&quot;5&quot;/&gt;&lt;property id=&quot;20300&quot; value=&quot;Slide 24 - &amp;quot;81%&amp;quot;&quot;/&gt;&lt;property id=&quot;20307&quot; value=&quot;271&quot;/&gt;&lt;/object&gt;&lt;object type=&quot;3&quot; unique_id=&quot;13872&quot;&gt;&lt;property id=&quot;20148&quot; value=&quot;5&quot;/&gt;&lt;property id=&quot;20300&quot; value=&quot;Slide 25 - &amp;quot;86%&amp;quot;&quot;/&gt;&lt;property id=&quot;20307&quot; value=&quot;272&quot;/&gt;&lt;/object&gt;&lt;object type=&quot;3&quot; unique_id=&quot;14288&quot;&gt;&lt;property id=&quot;20148&quot; value=&quot;5&quot;/&gt;&lt;property id=&quot;20300&quot; value=&quot;Slide 27 - &amp;quot;Example: A Population of Focus&amp;quot;&quot;/&gt;&lt;property id=&quot;20307&quot; value=&quot;273&quot;/&gt;&lt;/object&gt;&lt;object type=&quot;3&quot; unique_id=&quot;14289&quot;&gt;&lt;property id=&quot;20148&quot; value=&quot;5&quot;/&gt;&lt;property id=&quot;20300&quot; value=&quot;Slide 28 - &amp;quot;Unemployment Rate  of Transition- Aged Youth&amp;quot;&quot;/&gt;&lt;property id=&quot;20307&quot; value=&quot;274&quot;/&gt;&lt;/object&gt;&lt;object type=&quot;3&quot; unique_id=&quot;14290&quot;&gt;&lt;property id=&quot;20148&quot; value=&quot;5&quot;/&gt;&lt;property id=&quot;20300&quot; value=&quot;Slide 29 - &amp;quot;Transition-Age African American Youth&amp;quot;&quot;/&gt;&lt;property id=&quot;20307&quot; value=&quot;275&quot;/&gt;&lt;/object&gt;&lt;object type=&quot;3&quot; unique_id=&quot;14291&quot;&gt;&lt;property id=&quot;20148&quot; value=&quot;5&quot;/&gt;&lt;property id=&quot;20300&quot; value=&quot;Slide 30 - &amp;quot;Transition-Age African American Youth&amp;quot;&quot;/&gt;&lt;property id=&quot;20307&quot; value=&quot;276&quot;/&gt;&lt;/object&gt;&lt;object type=&quot;3&quot; unique_id=&quot;14292&quot;&gt;&lt;property id=&quot;20148&quot; value=&quot;5&quot;/&gt;&lt;property id=&quot;20300&quot; value=&quot;Slide 31 - &amp;quot;Transition-Age African American Youth&amp;quot;&quot;/&gt;&lt;property id=&quot;20307&quot; value=&quot;277&quot;/&gt;&lt;/object&gt;&lt;object type=&quot;3&quot; unique_id=&quot;14293&quot;&gt;&lt;property id=&quot;20148&quot; value=&quot;5&quot;/&gt;&lt;property id=&quot;20300&quot; value=&quot;Slide 32 - &amp;quot;Transition-Age African American Youth&amp;quot;&quot;/&gt;&lt;property id=&quot;20307&quot; value=&quot;278&quot;/&gt;&lt;/object&gt;&lt;object type=&quot;3&quot; unique_id=&quot;14295&quot;&gt;&lt;property id=&quot;20148&quot; value=&quot;5&quot;/&gt;&lt;property id=&quot;20300&quot; value=&quot;Slide 35 - &amp;quot;Knowledge Development&amp;quot;&quot;/&gt;&lt;property id=&quot;20307&quot; value=&quot;280&quot;/&gt;&lt;/object&gt;&lt;object type=&quot;3&quot; unique_id=&quot;14296&quot;&gt;&lt;property id=&quot;20148&quot; value=&quot;5&quot;/&gt;&lt;property id=&quot;20300&quot; value=&quot;Slide 36 - &amp;quot;Targeted Community Selection&amp;quot;&quot;/&gt;&lt;property id=&quot;20307&quot; value=&quot;281&quot;/&gt;&lt;/object&gt;&lt;object type=&quot;3&quot; unique_id=&quot;14297&quot;&gt;&lt;property id=&quot;20148&quot; value=&quot;5&quot;/&gt;&lt;property id=&quot;20300&quot; value=&quot;Slide 37 - &amp;quot;Intensive Technical Assistance (TA)&amp;quot;&quot;/&gt;&lt;property id=&quot;20307&quot; value=&quot;282&quot;/&gt;&lt;/object&gt;&lt;object type=&quot;3&quot; unique_id=&quot;14298&quot;&gt;&lt;property id=&quot;20148&quot; value=&quot;5&quot;/&gt;&lt;property id=&quot;20300&quot; value=&quot;Slide 39 - &amp;quot;Targeted TA&amp;quot;&quot;/&gt;&lt;property id=&quot;20307&quot; value=&quot;283&quot;/&gt;&lt;/object&gt;&lt;object type=&quot;3&quot; unique_id=&quot;14299&quot;&gt;&lt;property id=&quot;20148&quot; value=&quot;5&quot;/&gt;&lt;property id=&quot;20300&quot; value=&quot;Slide 43 - &amp;quot;Website Development&amp;quot;&quot;/&gt;&lt;property id=&quot;20307&quot; value=&quot;284&quot;/&gt;&lt;/object&gt;&lt;object type=&quot;3&quot; unique_id=&quot;14301&quot;&gt;&lt;property id=&quot;20148&quot; value=&quot;5&quot;/&gt;&lt;property id=&quot;20300&quot; value=&quot;Slide 44 - &amp;quot;National-State VR Agency Forums&amp;quot;&quot;/&gt;&lt;property id=&quot;20307&quot; value=&quot;286&quot;/&gt;&lt;/object&gt;&lt;object type=&quot;3&quot; unique_id=&quot;14302&quot;&gt;&lt;property id=&quot;20148&quot; value=&quot;5&quot;/&gt;&lt;property id=&quot;20300&quot; value=&quot;Slide 45 - &amp;quot;Project E3 Executive Team&amp;quot;&quot;/&gt;&lt;property id=&quot;20307&quot; value=&quot;287&quot;/&gt;&lt;/object&gt;&lt;object type=&quot;3&quot; unique_id=&quot;14303&quot;&gt;&lt;property id=&quot;20148&quot; value=&quot;5&quot;/&gt;&lt;property id=&quot;20300&quot; value=&quot;Slide 10 - &amp;quot;Project E3 Outcomes&amp;quot;&quot;/&gt;&lt;property id=&quot;20307&quot; value=&quot;288&quot;/&gt;&lt;/object&gt;&lt;object type=&quot;3&quot; unique_id=&quot;14304&quot;&gt;&lt;property id=&quot;20148&quot; value=&quot;5&quot;/&gt;&lt;property id=&quot;20300&quot; value=&quot;Slide 52 - &amp;quot;Contact Information &amp;quot;&quot;/&gt;&lt;property id=&quot;20307&quot; value=&quot;289&quot;/&gt;&lt;/object&gt;&lt;object type=&quot;3&quot; unique_id=&quot;14413&quot;&gt;&lt;property id=&quot;20148&quot; value=&quot;5&quot;/&gt;&lt;property id=&quot;20300&quot; value=&quot;Slide 4 - &amp;quot;Acknowledgement and Disclaimer&amp;quot;&quot;/&gt;&lt;property id=&quot;20307&quot; value=&quot;290&quot;/&gt;&lt;/object&gt;&lt;object type=&quot;3&quot; unique_id=&quot;14525&quot;&gt;&lt;property id=&quot;20148&quot; value=&quot;5&quot;/&gt;&lt;property id=&quot;20300&quot; value=&quot;Slide 5 - &amp;quot;The Driving Issue&amp;quot;&quot;/&gt;&lt;property id=&quot;20307&quot; value=&quot;291&quot;/&gt;&lt;/object&gt;&lt;object type=&quot;3&quot; unique_id=&quot;14754&quot;&gt;&lt;property id=&quot;20148&quot; value=&quot;5&quot;/&gt;&lt;property id=&quot;20300&quot; value=&quot;Slide 13 - &amp;quot;How VR Agencies Can Participate&amp;quot;&quot;/&gt;&lt;property id=&quot;20307&quot; value=&quot;292&quot;/&gt;&lt;/object&gt;&lt;object type=&quot;3&quot; unique_id=&quot;14755&quot;&gt;&lt;property id=&quot;20148&quot; value=&quot;5&quot;/&gt;&lt;property id=&quot;20300&quot; value=&quot;Slide 14 - &amp;quot;A Little Background Information…&amp;quot;&quot;/&gt;&lt;property id=&quot;20307&quot; value=&quot;293&quot;/&gt;&lt;/object&gt;&lt;object type=&quot;3&quot; unique_id=&quot;14756&quot;&gt;&lt;property id=&quot;20148&quot; value=&quot;5&quot;/&gt;&lt;property id=&quot;20300&quot; value=&quot;Slide 26 - &amp;quot;Examples of Targeted Community Populations&amp;quot;&quot;/&gt;&lt;property id=&quot;20307&quot; value=&quot;294&quot;/&gt;&lt;/object&gt;&lt;object type=&quot;3&quot; unique_id=&quot;15075&quot;&gt;&lt;property id=&quot;20148&quot; value=&quot;5&quot;/&gt;&lt;property id=&quot;20300&quot; value=&quot;Slide 34 - &amp;quot;Project Activities&amp;quot;&quot;/&gt;&lt;property id=&quot;20307&quot; value=&quot;295&quot;/&gt;&lt;/object&gt;&lt;object type=&quot;3&quot; unique_id=&quot;15197&quot;&gt;&lt;property id=&quot;20148&quot; value=&quot;5&quot;/&gt;&lt;property id=&quot;20300&quot; value=&quot;Slide 41 - &amp;quot;Sample Training Topics &amp;quot;&quot;/&gt;&lt;property id=&quot;20307&quot; value=&quot;296&quot;/&gt;&lt;/object&gt;&lt;object type=&quot;3&quot; unique_id=&quot;15199&quot;&gt;&lt;property id=&quot;20148&quot; value=&quot;5&quot;/&gt;&lt;property id=&quot;20300&quot; value=&quot;Slide 33 - &amp;quot;New research about Young African American men with substance use disorders&amp;quot;&quot;/&gt;&lt;property id=&quot;20307&quot; value=&quot;302&quot;/&gt;&lt;/object&gt;&lt;object type=&quot;3&quot; unique_id=&quot;15200&quot;&gt;&lt;property id=&quot;20148&quot; value=&quot;5&quot;/&gt;&lt;property id=&quot;20300&quot; value=&quot;Slide 40 - &amp;quot;Universal TA&amp;quot;&quot;/&gt;&lt;property id=&quot;20307&quot; value=&quot;304&quot;/&gt;&lt;/object&gt;&lt;object type=&quot;3&quot; unique_id=&quot;15201&quot;&gt;&lt;property id=&quot;20148&quot; value=&quot;5&quot;/&gt;&lt;property id=&quot;20300&quot; value=&quot;Slide 38 - &amp;quot;Communities of Practice (CoPs)&amp;quot;&quot;/&gt;&lt;property id=&quot;20307&quot; value=&quot;303&quot;/&gt;&lt;/object&gt;&lt;object type=&quot;3&quot; unique_id=&quot;15328&quot;&gt;&lt;property id=&quot;20148&quot; value=&quot;5&quot;/&gt;&lt;property id=&quot;20300&quot; value=&quot;Slide 9 - &amp;quot;National Applicability&amp;quot;&quot;/&gt;&lt;property id=&quot;20307&quot; value=&quot;305&quot;/&gt;&lt;/object&gt;&lt;object type=&quot;3&quot; unique_id=&quot;15329&quot;&gt;&lt;property id=&quot;20148&quot; value=&quot;5&quot;/&gt;&lt;property id=&quot;20300&quot; value=&quot;Slide 19 - &amp;quot;Worker’s with Disabilities Earn Less Than Peers&amp;quot;&quot;/&gt;&lt;property id=&quot;20307&quot; value=&quot;310&quot;/&gt;&lt;/object&gt;&lt;object type=&quot;3&quot; unique_id=&quot;15330&quot;&gt;&lt;property id=&quot;20148&quot; value=&quot;5&quot;/&gt;&lt;property id=&quot;20300&quot; value=&quot;Slide 20 - &amp;quot;Earnings Gap Widens as Education Increases&amp;quot;&quot;/&gt;&lt;property id=&quot;20307&quot; value=&quot;312&quot;/&gt;&lt;/object&gt;&lt;object type=&quot;3&quot; unique_id=&quot;15331&quot;&gt;&lt;property id=&quot;20148&quot; value=&quot;5&quot;/&gt;&lt;property id=&quot;20300&quot; value=&quot;Slide 21 - &amp;quot;Employment of Persons with Disabilities Makes Society Stronger&amp;quot;&quot;/&gt;&lt;property id=&quot;20307&quot; value=&quot;311&quot;/&gt;&lt;/object&gt;&lt;object type=&quot;3&quot; unique_id=&quot;15332&quot;&gt;&lt;property id=&quot;20148&quot; value=&quot;5&quot;/&gt;&lt;property id=&quot;20300&quot; value=&quot;Slide 22 - &amp;quot;Poverty, Disability, and Employment&amp;quot;&quot;/&gt;&lt;property id=&quot;20307&quot; value=&quot;308&quot;/&gt;&lt;/object&gt;&lt;object type=&quot;3&quot; unique_id=&quot;15333&quot;&gt;&lt;property id=&quot;20148&quot; value=&quot;5&quot;/&gt;&lt;property id=&quot;20300&quot; value=&quot;Slide 23 - &amp;quot;For people with disabilities, employment not only has economic value, but important social and psychological value&quot;/&gt;&lt;property id=&quot;20307&quot; value=&quot;309&quot;/&gt;&lt;/object&gt;&lt;object type=&quot;3&quot; unique_id=&quot;15334&quot;&gt;&lt;property id=&quot;20148&quot; value=&quot;5&quot;/&gt;&lt;property id=&quot;20300&quot; value=&quot;Slide 3 - &amp;quot;The Project&amp;quot;&quot;/&gt;&lt;property id=&quot;20307&quot; value=&quot;313&quot;/&gt;&lt;/object&gt;&lt;object type=&quot;3&quot; unique_id=&quot;15687&quot;&gt;&lt;property id=&quot;20148&quot; value=&quot;5&quot;/&gt;&lt;property id=&quot;20300&quot; value=&quot;Slide 18&quot;/&gt;&lt;property id=&quot;20307&quot; value=&quot;324&quot;/&gt;&lt;/object&gt;&lt;object type=&quot;3&quot; unique_id=&quot;16122&quot;&gt;&lt;property id=&quot;20148&quot; value=&quot;5&quot;/&gt;&lt;property id=&quot;20300&quot; value=&quot;Slide 42 - &amp;quot;Sample Training Topics &amp;quot;&quot;/&gt;&lt;property id=&quot;20307&quot; value=&quot;326&quot;/&gt;&lt;/object&gt;&lt;object type=&quot;3&quot; unique_id=&quot;16123&quot;&gt;&lt;property id=&quot;20148&quot; value=&quot;5&quot;/&gt;&lt;property id=&quot;20300&quot; value=&quot;Slide 46 - &amp;quot;Intensive Technical Assistance&amp;quot;&quot;/&gt;&lt;property id=&quot;20307&quot; value=&quot;327&quot;/&gt;&lt;/object&gt;&lt;object type=&quot;3&quot; unique_id=&quot;16124&quot;&gt;&lt;property id=&quot;20148&quot; value=&quot;5&quot;/&gt;&lt;property id=&quot;20300&quot; value=&quot;Slide 47 - &amp;quot;TC 1: Louisiana&amp;quot;&quot;/&gt;&lt;property id=&quot;20307&quot; value=&quot;328&quot;/&gt;&lt;/object&gt;&lt;object type=&quot;3&quot; unique_id=&quot;16125&quot;&gt;&lt;property id=&quot;20148&quot; value=&quot;5&quot;/&gt;&lt;property id=&quot;20300&quot; value=&quot;Slide 48 - &amp;quot;TC 2: Montana&amp;quot;&quot;/&gt;&lt;property id=&quot;20307&quot; value=&quot;329&quot;/&gt;&lt;/object&gt;&lt;object type=&quot;3&quot; unique_id=&quot;16126&quot;&gt;&lt;property id=&quot;20148&quot; value=&quot;5&quot;/&gt;&lt;property id=&quot;20300&quot; value=&quot;Slide 49 - &amp;quot;TC 3: Kentucky&amp;quot;&quot;/&gt;&lt;property id=&quot;20307&quot; value=&quot;330&quot;/&gt;&lt;/object&gt;&lt;object type=&quot;3&quot; unique_id=&quot;16127&quot;&gt;&lt;property id=&quot;20148&quot; value=&quot;5&quot;/&gt;&lt;property id=&quot;20300&quot; value=&quot;Slide 50 - &amp;quot;TC 4: Washington, D.C.&amp;quot;&quot;/&gt;&lt;property id=&quot;20307&quot; value=&quot;331&quot;/&gt;&lt;/object&gt;&lt;object type=&quot;3&quot; unique_id=&quot;16128&quot;&gt;&lt;property id=&quot;20148&quot; value=&quot;5&quot;/&gt;&lt;property id=&quot;20300&quot; value=&quot;Slide 51 - &amp;quot;TC 5: Illinios&amp;quot;&quot;/&gt;&lt;property id=&quot;20307&quot; value=&quot;33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E3TC">
      <a:dk1>
        <a:srgbClr val="007C9A"/>
      </a:dk1>
      <a:lt1>
        <a:sysClr val="window" lastClr="FFFFFF"/>
      </a:lt1>
      <a:dk2>
        <a:srgbClr val="4C7F33"/>
      </a:dk2>
      <a:lt2>
        <a:srgbClr val="FFFFFF"/>
      </a:lt2>
      <a:accent1>
        <a:srgbClr val="007C9A"/>
      </a:accent1>
      <a:accent2>
        <a:srgbClr val="4C7F33"/>
      </a:accent2>
      <a:accent3>
        <a:srgbClr val="F1C319"/>
      </a:accent3>
      <a:accent4>
        <a:srgbClr val="808285"/>
      </a:accent4>
      <a:accent5>
        <a:srgbClr val="EC8F06"/>
      </a:accent5>
      <a:accent6>
        <a:srgbClr val="4C5A70"/>
      </a:accent6>
      <a:hlink>
        <a:srgbClr val="005367"/>
      </a:hlink>
      <a:folHlink>
        <a:srgbClr val="005367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</TotalTime>
  <Words>238</Words>
  <Application>Microsoft Office PowerPoint</Application>
  <PresentationFormat>Custom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Times New Roman</vt:lpstr>
      <vt:lpstr>Retrospect</vt:lpstr>
      <vt:lpstr>PowerPoint Presentation</vt:lpstr>
      <vt:lpstr>Targeted Community Overview</vt:lpstr>
      <vt:lpstr>Project E3 Challenges</vt:lpstr>
      <vt:lpstr>Project E3 Innovations</vt:lpstr>
      <vt:lpstr>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Kulow</dc:creator>
  <cp:lastModifiedBy>Robin Freeman</cp:lastModifiedBy>
  <cp:revision>231</cp:revision>
  <cp:lastPrinted>2016-10-13T23:54:27Z</cp:lastPrinted>
  <dcterms:created xsi:type="dcterms:W3CDTF">2016-07-30T20:06:21Z</dcterms:created>
  <dcterms:modified xsi:type="dcterms:W3CDTF">2019-09-09T21:44:43Z</dcterms:modified>
</cp:coreProperties>
</file>