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sldIdLst>
    <p:sldId id="256" r:id="rId2"/>
    <p:sldId id="257" r:id="rId3"/>
    <p:sldId id="263" r:id="rId4"/>
    <p:sldId id="259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94B"/>
    <a:srgbClr val="E84A27"/>
    <a:srgbClr val="131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74"/>
    <p:restoredTop sz="94699"/>
  </p:normalViewPr>
  <p:slideViewPr>
    <p:cSldViewPr snapToGrid="0" snapToObjects="1">
      <p:cViewPr varScale="1">
        <p:scale>
          <a:sx n="69" d="100"/>
          <a:sy n="69" d="100"/>
        </p:scale>
        <p:origin x="104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4470F-A0E3-2E4F-9B40-8F18D332A8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6300" y="1905001"/>
            <a:ext cx="40767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Here: Tell Your Illinois 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EEC80-B330-EA4C-A80D-90C1AF89C5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86300" y="4295458"/>
            <a:ext cx="4076700" cy="58134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389FB6-90B1-7D4C-911D-FC6799C38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1661" b="-17467"/>
          <a:stretch/>
        </p:blipFill>
        <p:spPr>
          <a:xfrm>
            <a:off x="278130" y="6255076"/>
            <a:ext cx="1863090" cy="3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5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9374E-88C5-0744-879C-474438FE2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1940" y="365125"/>
            <a:ext cx="8549640" cy="1325563"/>
          </a:xfrm>
        </p:spPr>
        <p:txBody>
          <a:bodyPr/>
          <a:lstStyle/>
          <a:p>
            <a:r>
              <a:rPr lang="en-US" dirty="0"/>
              <a:t>Hello.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2A83B-2652-6243-8E31-423CD7EE3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" y="1825625"/>
            <a:ext cx="8549640" cy="38741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931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9374E-88C5-0744-879C-474438FE2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1940" y="365125"/>
            <a:ext cx="7200900" cy="1325563"/>
          </a:xfrm>
        </p:spPr>
        <p:txBody>
          <a:bodyPr/>
          <a:lstStyle/>
          <a:p>
            <a:r>
              <a:rPr lang="en-US" dirty="0"/>
              <a:t>Hello.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2A83B-2652-6243-8E31-423CD7EE3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" y="1825625"/>
            <a:ext cx="72009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995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16A704-2C19-3F43-B646-59B8A19D2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075A7-AA11-084B-83B0-CE5EB2DE5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0FFBC-71B9-454B-B580-C7E3503D2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02DA5-AEDB-204D-B91E-B8B42640E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7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3294B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294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294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294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A73CE-9A23-1D47-A18E-88DE3C7B9E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Quality Indicators of Customized Employment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E7BB83-6C19-6E4D-B223-221FB95404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</a:t>
            </a:r>
            <a:r>
              <a:rPr lang="en-US" dirty="0" err="1"/>
              <a:t>Strauser</a:t>
            </a:r>
            <a:r>
              <a:rPr lang="en-US" dirty="0"/>
              <a:t>, Ph.D.</a:t>
            </a:r>
          </a:p>
          <a:p>
            <a:r>
              <a:rPr lang="en-US" dirty="0"/>
              <a:t>University of Illinois at Urbana-Champaign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716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04CF3-F07C-B24A-B211-DEA6C1989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0F301-6D7E-404F-9248-DB740FF6E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act of finding something that had not been known before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noun discovery means the finding or uncovering of something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process of learning something that was not known before, or of finding someone or something that was missing or hidden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954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7651D-4E9A-C740-9031-2DC26C9FE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E7082-6412-D64C-8BF3-4D73FEDCD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Begins in a location of the person’s choice.</a:t>
            </a:r>
          </a:p>
          <a:p>
            <a:pPr lvl="1"/>
            <a:r>
              <a:rPr lang="en-US" dirty="0"/>
              <a:t>Have a conversation.</a:t>
            </a:r>
          </a:p>
          <a:p>
            <a:pPr lvl="1"/>
            <a:r>
              <a:rPr lang="en-US" dirty="0"/>
              <a:t>Use open ended questions.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Discuss the individual’s interests, talents, and support strategies.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205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DFE0B-51D6-8E48-BC15-140C5D5B0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Establishing a relationship…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04020-3765-2A43-9376-84E29142A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 what you have in common with your job seekers</a:t>
            </a:r>
          </a:p>
          <a:p>
            <a:endParaRPr lang="en-US" dirty="0"/>
          </a:p>
          <a:p>
            <a:r>
              <a:rPr lang="en-US" dirty="0"/>
              <a:t>It is natural for people to want to know about your interests and pastimes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688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C939A-1C39-124D-91B5-60CEF6631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4FD5C-6D2D-9140-87FE-BC9C75642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Really look around the individual’s home for clues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Walk or drive around the neighborhood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894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6FD7-3FDA-2E4A-B6D7-9E3BBB92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see?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00E95A-2787-E743-B9C2-8DD8004D5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204" y="1592773"/>
            <a:ext cx="5927591" cy="367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9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97AC7-943A-E446-A472-4CADE63F5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 Conversations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E399E-6925-794D-B7F9-67BF4D797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" y="1825625"/>
            <a:ext cx="5633085" cy="3874135"/>
          </a:xfrm>
        </p:spPr>
        <p:txBody>
          <a:bodyPr/>
          <a:lstStyle/>
          <a:p>
            <a:r>
              <a:rPr lang="en-US" dirty="0"/>
              <a:t>Photographs and memorabilia can serve as a  foundation for conversation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7CBFE9-0B32-F74B-8847-D98BE9F0C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473" y="2273521"/>
            <a:ext cx="3464107" cy="356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69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E6D7F-C0E3-844E-B778-48CCFFBB9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Having a Conversation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59706-BE98-0F4B-8948-30B31AE81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Listen more, talk less!</a:t>
            </a:r>
            <a:br>
              <a:rPr lang="en-US" dirty="0"/>
            </a:br>
            <a:endParaRPr lang="en-US" dirty="0"/>
          </a:p>
          <a:p>
            <a:r>
              <a:rPr lang="en-US" dirty="0"/>
              <a:t>Do not give up on the conversation too soon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Ask for clarification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Question but don’t challenge</a:t>
            </a:r>
            <a:br>
              <a:rPr lang="en-US" dirty="0"/>
            </a:br>
            <a:endParaRPr lang="en-US" dirty="0"/>
          </a:p>
          <a:p>
            <a:r>
              <a:rPr lang="en-US" dirty="0"/>
              <a:t>Ask people to elaborate with stories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958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11D5-C420-BF47-A858-53DDB82B2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3D61C-7940-3F4A-90DF-B4E50A874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" y="1825625"/>
            <a:ext cx="5033010" cy="387413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 you see may be very different than what is said or what you hear</a:t>
            </a:r>
            <a:br>
              <a:rPr lang="en-US" dirty="0"/>
            </a:br>
            <a:endParaRPr lang="en-US" dirty="0"/>
          </a:p>
          <a:p>
            <a:r>
              <a:rPr lang="en-US" dirty="0"/>
              <a:t>Observing people in places where they are  comfortable can uncover skills and abilities that you may not discover otherwise</a:t>
            </a:r>
            <a:br>
              <a:rPr lang="en-US" dirty="0"/>
            </a:br>
            <a:endParaRPr lang="en-US" dirty="0"/>
          </a:p>
          <a:p>
            <a:r>
              <a:rPr lang="en-US" dirty="0"/>
              <a:t>Observe the job seeker in typical places where they are at their best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DA503-3B07-A343-809C-6B68BEC58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783" y="2059091"/>
            <a:ext cx="3178277" cy="218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84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132A6-4C1C-3846-BB1F-F86ED0A5B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 Activities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B140ED-79EF-8A4B-96AE-5EB7F35D1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748" y="1690688"/>
            <a:ext cx="4545404" cy="308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3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EE912-3322-1740-A46A-3EF666663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Informational Interviews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3B073-F7DD-F54E-B337-62E430D63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" y="1491932"/>
            <a:ext cx="5533073" cy="38741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Gathering information about the work performed and to get a tour into the backrooms and operations</a:t>
            </a:r>
          </a:p>
          <a:p>
            <a:endParaRPr lang="en-US" dirty="0"/>
          </a:p>
          <a:p>
            <a:r>
              <a:rPr lang="en-US" dirty="0"/>
              <a:t>The job seeker should go with the employment specialist to these informational interviews</a:t>
            </a:r>
          </a:p>
          <a:p>
            <a:endParaRPr lang="en-US" dirty="0"/>
          </a:p>
          <a:p>
            <a:r>
              <a:rPr lang="en-US" dirty="0"/>
              <a:t>Observations and discussions are focused to reveal emerging markets, identify holes in customer service, and find opportunities for negotiating job duties specific to the job seeker.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531730-D638-0749-B574-F455C0E890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33"/>
          <a:stretch/>
        </p:blipFill>
        <p:spPr>
          <a:xfrm>
            <a:off x="5947609" y="1690688"/>
            <a:ext cx="306350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81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EB2F6-1D72-E141-9706-B6D6C2CBE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WIOA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F2803-F66C-ED4F-BC41-2728DE6DF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The term ‘customized employment’ (CE) means competitive</a:t>
            </a:r>
          </a:p>
          <a:p>
            <a:pPr marL="457200" lvl="1" indent="0">
              <a:buNone/>
            </a:pPr>
            <a:r>
              <a:rPr lang="en-US" dirty="0"/>
              <a:t>integrated employment, for an individual with a significant</a:t>
            </a:r>
          </a:p>
          <a:p>
            <a:pPr marL="457200" lvl="1" indent="0">
              <a:buNone/>
            </a:pPr>
            <a:r>
              <a:rPr lang="en-US" dirty="0"/>
              <a:t>disability, that is based on an individualized determination</a:t>
            </a:r>
          </a:p>
          <a:p>
            <a:pPr marL="457200" lvl="1" indent="0">
              <a:buNone/>
            </a:pPr>
            <a:r>
              <a:rPr lang="en-US" dirty="0"/>
              <a:t>of the strengths, needs, and interests of the individual with</a:t>
            </a:r>
          </a:p>
          <a:p>
            <a:pPr marL="457200" lvl="1" indent="0">
              <a:buNone/>
            </a:pPr>
            <a:r>
              <a:rPr lang="en-US" dirty="0"/>
              <a:t>a significant disability, is designed to meet the specific</a:t>
            </a:r>
          </a:p>
          <a:p>
            <a:pPr marL="457200" lvl="1" indent="0">
              <a:buNone/>
            </a:pPr>
            <a:r>
              <a:rPr lang="en-US" dirty="0"/>
              <a:t>abilities of the individual with a significant disability and the</a:t>
            </a:r>
          </a:p>
          <a:p>
            <a:pPr marL="457200" lvl="1" indent="0">
              <a:buNone/>
            </a:pPr>
            <a:r>
              <a:rPr lang="en-US" dirty="0"/>
              <a:t>business needs of the employer, and is carried out through</a:t>
            </a:r>
          </a:p>
          <a:p>
            <a:pPr marL="457200" lvl="1" indent="0">
              <a:buNone/>
            </a:pPr>
            <a:r>
              <a:rPr lang="en-US" dirty="0"/>
              <a:t>flexible strategies.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431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8BF4C-B2B2-C248-A8CC-854BF7925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Informational Interview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1819C8-987F-0A46-85B6-607CD5CB5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424" y="1477682"/>
            <a:ext cx="5043151" cy="360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21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1522E-714F-8F49-A22D-C47C0461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for Emerging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539E3-9064-5746-8CB2-9B164737A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interview notes</a:t>
            </a:r>
          </a:p>
          <a:p>
            <a:r>
              <a:rPr lang="en-US" dirty="0"/>
              <a:t>Review field notes from discovery activities</a:t>
            </a:r>
          </a:p>
          <a:p>
            <a:r>
              <a:rPr lang="en-US" dirty="0"/>
              <a:t>Review field notes from informational interviews</a:t>
            </a:r>
          </a:p>
          <a:p>
            <a:r>
              <a:rPr lang="en-US" dirty="0"/>
              <a:t>Look at photographs / videos.</a:t>
            </a:r>
          </a:p>
          <a:p>
            <a:r>
              <a:rPr lang="en-US" dirty="0"/>
              <a:t>Determine if there are patterns that emerge from your information</a:t>
            </a:r>
          </a:p>
          <a:p>
            <a:r>
              <a:rPr lang="en-US" dirty="0"/>
              <a:t>Develop a discovery document</a:t>
            </a:r>
          </a:p>
        </p:txBody>
      </p:sp>
    </p:spTree>
    <p:extLst>
      <p:ext uri="{BB962C8B-B14F-4D97-AF65-F5344CB8AC3E}">
        <p14:creationId xmlns:p14="http://schemas.microsoft.com/office/powerpoint/2010/main" val="646823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DD58165-9B76-7840-A0C2-662AB6C81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878" y="442912"/>
            <a:ext cx="6487972" cy="51006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6464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BE350-2F9D-014A-AB1F-CF14465E0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6300" y="1905001"/>
            <a:ext cx="4076700" cy="23876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730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81E94-FA96-614E-8AE9-59F002265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Definition of Customized 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1CFC7-FC18-0D45-A443-0899189CA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Individually negotiated position that pays at least minimum wage or comparable wages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Job description did not exist before the job was negotiated.</a:t>
            </a:r>
            <a:br>
              <a:rPr lang="en-US" dirty="0"/>
            </a:br>
            <a:endParaRPr lang="en-US" dirty="0"/>
          </a:p>
          <a:p>
            <a:r>
              <a:rPr lang="en-US" dirty="0"/>
              <a:t>Duties are tasks that the business needs to be done and meet the skills and interests of the individual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70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57190-5B82-2340-972C-3E8D15DB9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Customized Employment is NOT Labor Market Driven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5898A-AF75-6247-BC8A-0F3E117CA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Some of the barriers:</a:t>
            </a:r>
          </a:p>
          <a:p>
            <a:pPr lvl="1"/>
            <a:r>
              <a:rPr lang="en-US" dirty="0"/>
              <a:t>Online job applications, personality tests, difficulty completing all the essential functions in existing job descriptions, and meeting the production standards</a:t>
            </a:r>
            <a:br>
              <a:rPr lang="en-US" dirty="0"/>
            </a:br>
            <a:endParaRPr lang="en-US" dirty="0"/>
          </a:p>
          <a:p>
            <a:r>
              <a:rPr lang="en-US" dirty="0"/>
              <a:t>Customized employment is not just a negotiated job description.</a:t>
            </a:r>
          </a:p>
          <a:p>
            <a:pPr lvl="1"/>
            <a:r>
              <a:rPr lang="en-US" dirty="0"/>
              <a:t>Customized employment focuses on a specific individual’s job goals.</a:t>
            </a:r>
          </a:p>
          <a:p>
            <a:pPr lvl="1"/>
            <a:r>
              <a:rPr lang="en-US" dirty="0"/>
              <a:t>Job duties are negotiated based on the needs, strengths, and interests of a SPECIFIC job seeker.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810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9B91C-1DB8-2D48-A1A4-3EF73A135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Practices Associated with Customized 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22FB3-F01C-BD43-AA24-736F87F27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Spending time with the person in his/her typical environments.</a:t>
            </a:r>
          </a:p>
          <a:p>
            <a:r>
              <a:rPr lang="en-US" dirty="0"/>
              <a:t>Observing the person in environments of his/her choice.</a:t>
            </a:r>
          </a:p>
          <a:p>
            <a:r>
              <a:rPr lang="en-US" dirty="0"/>
              <a:t>Interviewing family and friends</a:t>
            </a:r>
          </a:p>
          <a:p>
            <a:r>
              <a:rPr lang="en-US" dirty="0"/>
              <a:t>Conducting informational interviews with employers</a:t>
            </a:r>
          </a:p>
          <a:p>
            <a:r>
              <a:rPr lang="en-US" dirty="0"/>
              <a:t>Assisting the person in observing jobs of his/her choice or interest</a:t>
            </a:r>
          </a:p>
          <a:p>
            <a:r>
              <a:rPr lang="en-US" dirty="0"/>
              <a:t>areas</a:t>
            </a:r>
          </a:p>
          <a:p>
            <a:r>
              <a:rPr lang="en-US" dirty="0"/>
              <a:t>Assisting the person in brief work experiences to refine job</a:t>
            </a:r>
          </a:p>
          <a:p>
            <a:r>
              <a:rPr lang="en-US" dirty="0"/>
              <a:t>preferences</a:t>
            </a:r>
          </a:p>
          <a:p>
            <a:r>
              <a:rPr lang="en-US" dirty="0"/>
              <a:t>Observing the person doing job related tasks</a:t>
            </a:r>
          </a:p>
          <a:p>
            <a:r>
              <a:rPr lang="en-US" dirty="0"/>
              <a:t>Mindfully listening to the person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051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A9B84-14FB-5740-B15A-222526D45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“Data” Associated with Customized 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4C08E-30E4-414C-B38B-7D3C2AD3E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Descriptive</a:t>
            </a:r>
          </a:p>
          <a:p>
            <a:r>
              <a:rPr lang="en-US" dirty="0"/>
              <a:t>Personal documents</a:t>
            </a:r>
          </a:p>
          <a:p>
            <a:r>
              <a:rPr lang="en-US" dirty="0"/>
              <a:t>Field notes</a:t>
            </a:r>
          </a:p>
          <a:p>
            <a:r>
              <a:rPr lang="en-US" dirty="0"/>
              <a:t>Photographs (videos)</a:t>
            </a:r>
          </a:p>
          <a:p>
            <a:r>
              <a:rPr lang="en-US" dirty="0"/>
              <a:t>People’s own words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65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50F83-5CC4-5E4C-A3AC-E451650B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In‐depth interviewing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4E504-462D-D54D-8931-3DCD10732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Interview is a purposeful conversation.</a:t>
            </a:r>
          </a:p>
          <a:p>
            <a:r>
              <a:rPr lang="en-US" dirty="0"/>
              <a:t>Most interviews begin with small talk.</a:t>
            </a:r>
          </a:p>
          <a:p>
            <a:r>
              <a:rPr lang="en-US" dirty="0"/>
              <a:t>Interviews may be open‐ended or be guided by general questions.</a:t>
            </a:r>
          </a:p>
          <a:p>
            <a:r>
              <a:rPr lang="en-US" dirty="0"/>
              <a:t>Semi‐structured is perhaps the best approach.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76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6FF66-4A79-A645-9D2E-C258C917F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953" y="954087"/>
            <a:ext cx="7200900" cy="4351338"/>
          </a:xfrm>
        </p:spPr>
        <p:txBody>
          <a:bodyPr/>
          <a:lstStyle/>
          <a:p>
            <a:r>
              <a:rPr lang="en-US" dirty="0"/>
              <a:t>Do not evaluate or be critical of what you hear people say.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Interviewers have to be detectives.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44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88590-3E25-5644-9785-78C3F50CE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8A5F6-5AA5-4E46-982B-2E155AA6A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being interviewed often have a tendency to offer quick run‐through of events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Avoid as much as possible “yes” or “no” questions!</a:t>
            </a:r>
            <a:br>
              <a:rPr lang="en-US" dirty="0"/>
            </a:br>
            <a:endParaRPr lang="en-US" dirty="0"/>
          </a:p>
          <a:p>
            <a:r>
              <a:rPr lang="en-US" dirty="0"/>
              <a:t>Ask open ended questions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Do not be afraid of silences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623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C2370623-F07B-5941-BA6D-5B6FAB215DDE}" vid="{BCBEA864-F141-684D-B783-F15F797B650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729</Words>
  <Application>Microsoft Office PowerPoint</Application>
  <PresentationFormat>On-screen Show (4:3)</PresentationFormat>
  <Paragraphs>97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Georgia</vt:lpstr>
      <vt:lpstr>Custom Design</vt:lpstr>
      <vt:lpstr>Quality Indicators of Customized Employment</vt:lpstr>
      <vt:lpstr>WIOA Definition</vt:lpstr>
      <vt:lpstr>Practical Definition of Customized Employment</vt:lpstr>
      <vt:lpstr>Customized Employment is NOT Labor Market Driven</vt:lpstr>
      <vt:lpstr>Practices Associated with Customized Employment</vt:lpstr>
      <vt:lpstr>“Data” Associated with Customized Employment</vt:lpstr>
      <vt:lpstr>In‐depth interviewing</vt:lpstr>
      <vt:lpstr>PowerPoint Presentation</vt:lpstr>
      <vt:lpstr>Interviewing</vt:lpstr>
      <vt:lpstr>Discovery</vt:lpstr>
      <vt:lpstr>Discovery</vt:lpstr>
      <vt:lpstr>Establishing a relationship…</vt:lpstr>
      <vt:lpstr>Discovery</vt:lpstr>
      <vt:lpstr>What do you see?</vt:lpstr>
      <vt:lpstr>Discovery Conversations</vt:lpstr>
      <vt:lpstr>Tips for Having a Conversation</vt:lpstr>
      <vt:lpstr>Participant Observation</vt:lpstr>
      <vt:lpstr>Discovery Activities</vt:lpstr>
      <vt:lpstr>Informational Interviews</vt:lpstr>
      <vt:lpstr>Informational Interview</vt:lpstr>
      <vt:lpstr>Look for Emerging Themes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Indicators of Customized Employment</dc:title>
  <dc:creator>Microsoft Office User</dc:creator>
  <cp:lastModifiedBy>Robin Freeman</cp:lastModifiedBy>
  <cp:revision>1</cp:revision>
  <dcterms:created xsi:type="dcterms:W3CDTF">2020-03-25T20:42:53Z</dcterms:created>
  <dcterms:modified xsi:type="dcterms:W3CDTF">2020-03-25T21:21:06Z</dcterms:modified>
</cp:coreProperties>
</file>