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6" r:id="rId2"/>
  </p:sldMasterIdLst>
  <p:sldIdLst>
    <p:sldId id="258" r:id="rId3"/>
    <p:sldId id="264" r:id="rId4"/>
    <p:sldId id="257" r:id="rId5"/>
    <p:sldId id="259" r:id="rId6"/>
    <p:sldId id="260" r:id="rId7"/>
    <p:sldId id="261" r:id="rId8"/>
    <p:sldId id="263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2BE5D6-0CB0-419E-A1B3-47F525B0288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C67E692-B22D-42DE-ACCD-AB67F8EAAF7E}">
      <dgm:prSet/>
      <dgm:spPr/>
      <dgm:t>
        <a:bodyPr/>
        <a:lstStyle/>
        <a:p>
          <a:r>
            <a:rPr lang="en-US" b="1"/>
            <a:t>Physical</a:t>
          </a:r>
          <a:endParaRPr lang="en-US"/>
        </a:p>
      </dgm:t>
    </dgm:pt>
    <dgm:pt modelId="{C596149D-EB55-430D-BF47-B6398F96B622}" type="parTrans" cxnId="{BC0FE72C-01FD-414B-A969-9BE504429FFF}">
      <dgm:prSet/>
      <dgm:spPr/>
      <dgm:t>
        <a:bodyPr/>
        <a:lstStyle/>
        <a:p>
          <a:endParaRPr lang="en-US"/>
        </a:p>
      </dgm:t>
    </dgm:pt>
    <dgm:pt modelId="{CB8AC731-B293-4207-BCA8-1D6A3D099048}" type="sibTrans" cxnId="{BC0FE72C-01FD-414B-A969-9BE504429FFF}">
      <dgm:prSet/>
      <dgm:spPr/>
      <dgm:t>
        <a:bodyPr/>
        <a:lstStyle/>
        <a:p>
          <a:endParaRPr lang="en-US"/>
        </a:p>
      </dgm:t>
    </dgm:pt>
    <dgm:pt modelId="{545CC5F7-002C-4CC7-BC7F-09DDC467B950}">
      <dgm:prSet/>
      <dgm:spPr/>
      <dgm:t>
        <a:bodyPr/>
        <a:lstStyle/>
        <a:p>
          <a:r>
            <a:rPr lang="en-US" b="1"/>
            <a:t>Psychological</a:t>
          </a:r>
          <a:endParaRPr lang="en-US"/>
        </a:p>
      </dgm:t>
    </dgm:pt>
    <dgm:pt modelId="{BD17A5BF-D0FB-4268-8213-9AB3C947DB65}" type="parTrans" cxnId="{5B3A6D24-0A6B-48C0-B1A1-4C2842E8C5B0}">
      <dgm:prSet/>
      <dgm:spPr/>
      <dgm:t>
        <a:bodyPr/>
        <a:lstStyle/>
        <a:p>
          <a:endParaRPr lang="en-US"/>
        </a:p>
      </dgm:t>
    </dgm:pt>
    <dgm:pt modelId="{69D237A5-7A1E-4502-B457-5371CFD2A2D5}" type="sibTrans" cxnId="{5B3A6D24-0A6B-48C0-B1A1-4C2842E8C5B0}">
      <dgm:prSet/>
      <dgm:spPr/>
      <dgm:t>
        <a:bodyPr/>
        <a:lstStyle/>
        <a:p>
          <a:endParaRPr lang="en-US"/>
        </a:p>
      </dgm:t>
    </dgm:pt>
    <dgm:pt modelId="{24C073FC-9171-4BF0-B9AD-0D7ACCF73A37}">
      <dgm:prSet/>
      <dgm:spPr/>
      <dgm:t>
        <a:bodyPr/>
        <a:lstStyle/>
        <a:p>
          <a:r>
            <a:rPr lang="en-US" b="1"/>
            <a:t>Emotional</a:t>
          </a:r>
          <a:endParaRPr lang="en-US"/>
        </a:p>
      </dgm:t>
    </dgm:pt>
    <dgm:pt modelId="{560964FE-409D-4D66-8E77-493E1CF142AB}" type="parTrans" cxnId="{233442BF-9B28-4412-94C7-EC3306FD71A7}">
      <dgm:prSet/>
      <dgm:spPr/>
      <dgm:t>
        <a:bodyPr/>
        <a:lstStyle/>
        <a:p>
          <a:endParaRPr lang="en-US"/>
        </a:p>
      </dgm:t>
    </dgm:pt>
    <dgm:pt modelId="{4D66FF2D-6558-4080-AEA2-96B5A24B3047}" type="sibTrans" cxnId="{233442BF-9B28-4412-94C7-EC3306FD71A7}">
      <dgm:prSet/>
      <dgm:spPr/>
      <dgm:t>
        <a:bodyPr/>
        <a:lstStyle/>
        <a:p>
          <a:endParaRPr lang="en-US"/>
        </a:p>
      </dgm:t>
    </dgm:pt>
    <dgm:pt modelId="{1A716475-41B5-441F-B984-E1AB6C2EAB9B}">
      <dgm:prSet/>
      <dgm:spPr/>
      <dgm:t>
        <a:bodyPr/>
        <a:lstStyle/>
        <a:p>
          <a:r>
            <a:rPr lang="en-US" b="1"/>
            <a:t>Spiritual</a:t>
          </a:r>
          <a:endParaRPr lang="en-US"/>
        </a:p>
      </dgm:t>
    </dgm:pt>
    <dgm:pt modelId="{092210CD-4B73-46B3-BDB3-E82F6ED37B31}" type="parTrans" cxnId="{9E22283E-BB4E-4556-88A7-C0EA1792CE8F}">
      <dgm:prSet/>
      <dgm:spPr/>
      <dgm:t>
        <a:bodyPr/>
        <a:lstStyle/>
        <a:p>
          <a:endParaRPr lang="en-US"/>
        </a:p>
      </dgm:t>
    </dgm:pt>
    <dgm:pt modelId="{F8FABBFA-2021-4C8C-8D61-9646CAE5F495}" type="sibTrans" cxnId="{9E22283E-BB4E-4556-88A7-C0EA1792CE8F}">
      <dgm:prSet/>
      <dgm:spPr/>
      <dgm:t>
        <a:bodyPr/>
        <a:lstStyle/>
        <a:p>
          <a:endParaRPr lang="en-US"/>
        </a:p>
      </dgm:t>
    </dgm:pt>
    <dgm:pt modelId="{A15399A8-000B-4AAE-BE1B-380818B6AE85}">
      <dgm:prSet/>
      <dgm:spPr/>
      <dgm:t>
        <a:bodyPr/>
        <a:lstStyle/>
        <a:p>
          <a:r>
            <a:rPr lang="en-US" b="1"/>
            <a:t>Relationship</a:t>
          </a:r>
          <a:endParaRPr lang="en-US"/>
        </a:p>
      </dgm:t>
    </dgm:pt>
    <dgm:pt modelId="{2577F21A-80D5-418D-B863-D807187EAEE8}" type="parTrans" cxnId="{C7DD8255-A33D-4B66-86CA-E801BDE38E5A}">
      <dgm:prSet/>
      <dgm:spPr/>
      <dgm:t>
        <a:bodyPr/>
        <a:lstStyle/>
        <a:p>
          <a:endParaRPr lang="en-US"/>
        </a:p>
      </dgm:t>
    </dgm:pt>
    <dgm:pt modelId="{07BCB1F7-404B-4FFC-97FB-FE25E74449D4}" type="sibTrans" cxnId="{C7DD8255-A33D-4B66-86CA-E801BDE38E5A}">
      <dgm:prSet/>
      <dgm:spPr/>
      <dgm:t>
        <a:bodyPr/>
        <a:lstStyle/>
        <a:p>
          <a:endParaRPr lang="en-US"/>
        </a:p>
      </dgm:t>
    </dgm:pt>
    <dgm:pt modelId="{5B0CC7C5-5CBC-49B1-B751-FCDFD4EFC242}">
      <dgm:prSet/>
      <dgm:spPr/>
      <dgm:t>
        <a:bodyPr/>
        <a:lstStyle/>
        <a:p>
          <a:r>
            <a:rPr lang="en-US" b="1"/>
            <a:t>Workplace/Professional</a:t>
          </a:r>
          <a:endParaRPr lang="en-US"/>
        </a:p>
      </dgm:t>
    </dgm:pt>
    <dgm:pt modelId="{CF55C307-C33C-4977-BCEF-1C3BA71C1F08}" type="parTrans" cxnId="{648E05C8-ED96-4257-B54F-86BB87D6A25B}">
      <dgm:prSet/>
      <dgm:spPr/>
      <dgm:t>
        <a:bodyPr/>
        <a:lstStyle/>
        <a:p>
          <a:endParaRPr lang="en-US"/>
        </a:p>
      </dgm:t>
    </dgm:pt>
    <dgm:pt modelId="{5C656C73-F599-430B-AF86-F02F1356CB2F}" type="sibTrans" cxnId="{648E05C8-ED96-4257-B54F-86BB87D6A25B}">
      <dgm:prSet/>
      <dgm:spPr/>
      <dgm:t>
        <a:bodyPr/>
        <a:lstStyle/>
        <a:p>
          <a:endParaRPr lang="en-US"/>
        </a:p>
      </dgm:t>
    </dgm:pt>
    <dgm:pt modelId="{055AC48D-371E-4B70-BA16-E6B854B795AD}">
      <dgm:prSet/>
      <dgm:spPr/>
      <dgm:t>
        <a:bodyPr/>
        <a:lstStyle/>
        <a:p>
          <a:r>
            <a:rPr lang="en-US" b="1"/>
            <a:t>Overall Balance</a:t>
          </a:r>
          <a:endParaRPr lang="en-US"/>
        </a:p>
      </dgm:t>
    </dgm:pt>
    <dgm:pt modelId="{382E4FC9-E075-49C7-A493-BA55C64E6AC3}" type="parTrans" cxnId="{3C194F29-3CDC-4BAF-B39F-ADF464245486}">
      <dgm:prSet/>
      <dgm:spPr/>
      <dgm:t>
        <a:bodyPr/>
        <a:lstStyle/>
        <a:p>
          <a:endParaRPr lang="en-US"/>
        </a:p>
      </dgm:t>
    </dgm:pt>
    <dgm:pt modelId="{01C263C4-B3C0-40AB-8E99-39989BDCF910}" type="sibTrans" cxnId="{3C194F29-3CDC-4BAF-B39F-ADF464245486}">
      <dgm:prSet/>
      <dgm:spPr/>
      <dgm:t>
        <a:bodyPr/>
        <a:lstStyle/>
        <a:p>
          <a:endParaRPr lang="en-US"/>
        </a:p>
      </dgm:t>
    </dgm:pt>
    <dgm:pt modelId="{6975732F-1DC8-4546-96A3-6052A1FD4A97}" type="pres">
      <dgm:prSet presAssocID="{142BE5D6-0CB0-419E-A1B3-47F525B0288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B2182C-4635-4D8F-AF77-FEC75AE5C8CB}" type="pres">
      <dgm:prSet presAssocID="{0C67E692-B22D-42DE-ACCD-AB67F8EAAF7E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9259B5-5421-401D-8F2F-EDFCF256B694}" type="pres">
      <dgm:prSet presAssocID="{CB8AC731-B293-4207-BCA8-1D6A3D099048}" presName="spacer" presStyleCnt="0"/>
      <dgm:spPr/>
    </dgm:pt>
    <dgm:pt modelId="{FC08B372-615D-4ADA-B67B-0853981E5E0B}" type="pres">
      <dgm:prSet presAssocID="{545CC5F7-002C-4CC7-BC7F-09DDC467B950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A1ED1E-44F8-472D-B6EA-EE926FC74636}" type="pres">
      <dgm:prSet presAssocID="{69D237A5-7A1E-4502-B457-5371CFD2A2D5}" presName="spacer" presStyleCnt="0"/>
      <dgm:spPr/>
    </dgm:pt>
    <dgm:pt modelId="{93C0B36A-D6AB-4093-8F54-A01B09116825}" type="pres">
      <dgm:prSet presAssocID="{24C073FC-9171-4BF0-B9AD-0D7ACCF73A37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A55E42-7743-4D1F-B935-4B55294E18B4}" type="pres">
      <dgm:prSet presAssocID="{4D66FF2D-6558-4080-AEA2-96B5A24B3047}" presName="spacer" presStyleCnt="0"/>
      <dgm:spPr/>
    </dgm:pt>
    <dgm:pt modelId="{58FAB225-AA67-45D7-AE7B-AE115A2C53B2}" type="pres">
      <dgm:prSet presAssocID="{1A716475-41B5-441F-B984-E1AB6C2EAB9B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C017E4-F6DD-4F97-A247-C01C5F86FA41}" type="pres">
      <dgm:prSet presAssocID="{F8FABBFA-2021-4C8C-8D61-9646CAE5F495}" presName="spacer" presStyleCnt="0"/>
      <dgm:spPr/>
    </dgm:pt>
    <dgm:pt modelId="{838F6179-8175-4DB4-B560-2DEE4BDF4D53}" type="pres">
      <dgm:prSet presAssocID="{A15399A8-000B-4AAE-BE1B-380818B6AE85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851A0C-D4DB-4EE7-A4AD-19DB102F7E3F}" type="pres">
      <dgm:prSet presAssocID="{07BCB1F7-404B-4FFC-97FB-FE25E74449D4}" presName="spacer" presStyleCnt="0"/>
      <dgm:spPr/>
    </dgm:pt>
    <dgm:pt modelId="{645183AB-BB18-40AD-8522-062C1C5B300A}" type="pres">
      <dgm:prSet presAssocID="{5B0CC7C5-5CBC-49B1-B751-FCDFD4EFC242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AA1882-2855-46BB-8141-ED4F927072A6}" type="pres">
      <dgm:prSet presAssocID="{5C656C73-F599-430B-AF86-F02F1356CB2F}" presName="spacer" presStyleCnt="0"/>
      <dgm:spPr/>
    </dgm:pt>
    <dgm:pt modelId="{696219F2-F863-4F60-9621-02318FDC7A0E}" type="pres">
      <dgm:prSet presAssocID="{055AC48D-371E-4B70-BA16-E6B854B795AD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8E05C8-ED96-4257-B54F-86BB87D6A25B}" srcId="{142BE5D6-0CB0-419E-A1B3-47F525B0288A}" destId="{5B0CC7C5-5CBC-49B1-B751-FCDFD4EFC242}" srcOrd="5" destOrd="0" parTransId="{CF55C307-C33C-4977-BCEF-1C3BA71C1F08}" sibTransId="{5C656C73-F599-430B-AF86-F02F1356CB2F}"/>
    <dgm:cxn modelId="{59556FFF-3823-1A4A-AB98-C31DA1E1D75E}" type="presOf" srcId="{24C073FC-9171-4BF0-B9AD-0D7ACCF73A37}" destId="{93C0B36A-D6AB-4093-8F54-A01B09116825}" srcOrd="0" destOrd="0" presId="urn:microsoft.com/office/officeart/2005/8/layout/vList2"/>
    <dgm:cxn modelId="{057412DC-6F59-C14A-A5E9-1E685F393C9E}" type="presOf" srcId="{5B0CC7C5-5CBC-49B1-B751-FCDFD4EFC242}" destId="{645183AB-BB18-40AD-8522-062C1C5B300A}" srcOrd="0" destOrd="0" presId="urn:microsoft.com/office/officeart/2005/8/layout/vList2"/>
    <dgm:cxn modelId="{13EE79B5-DB3B-DC47-B984-AB2FE52D97A3}" type="presOf" srcId="{1A716475-41B5-441F-B984-E1AB6C2EAB9B}" destId="{58FAB225-AA67-45D7-AE7B-AE115A2C53B2}" srcOrd="0" destOrd="0" presId="urn:microsoft.com/office/officeart/2005/8/layout/vList2"/>
    <dgm:cxn modelId="{5B3A6D24-0A6B-48C0-B1A1-4C2842E8C5B0}" srcId="{142BE5D6-0CB0-419E-A1B3-47F525B0288A}" destId="{545CC5F7-002C-4CC7-BC7F-09DDC467B950}" srcOrd="1" destOrd="0" parTransId="{BD17A5BF-D0FB-4268-8213-9AB3C947DB65}" sibTransId="{69D237A5-7A1E-4502-B457-5371CFD2A2D5}"/>
    <dgm:cxn modelId="{F032960C-F5F6-7643-A912-E00CC79D3CBC}" type="presOf" srcId="{055AC48D-371E-4B70-BA16-E6B854B795AD}" destId="{696219F2-F863-4F60-9621-02318FDC7A0E}" srcOrd="0" destOrd="0" presId="urn:microsoft.com/office/officeart/2005/8/layout/vList2"/>
    <dgm:cxn modelId="{9E22283E-BB4E-4556-88A7-C0EA1792CE8F}" srcId="{142BE5D6-0CB0-419E-A1B3-47F525B0288A}" destId="{1A716475-41B5-441F-B984-E1AB6C2EAB9B}" srcOrd="3" destOrd="0" parTransId="{092210CD-4B73-46B3-BDB3-E82F6ED37B31}" sibTransId="{F8FABBFA-2021-4C8C-8D61-9646CAE5F495}"/>
    <dgm:cxn modelId="{3C194F29-3CDC-4BAF-B39F-ADF464245486}" srcId="{142BE5D6-0CB0-419E-A1B3-47F525B0288A}" destId="{055AC48D-371E-4B70-BA16-E6B854B795AD}" srcOrd="6" destOrd="0" parTransId="{382E4FC9-E075-49C7-A493-BA55C64E6AC3}" sibTransId="{01C263C4-B3C0-40AB-8E99-39989BDCF910}"/>
    <dgm:cxn modelId="{C7DD8255-A33D-4B66-86CA-E801BDE38E5A}" srcId="{142BE5D6-0CB0-419E-A1B3-47F525B0288A}" destId="{A15399A8-000B-4AAE-BE1B-380818B6AE85}" srcOrd="4" destOrd="0" parTransId="{2577F21A-80D5-418D-B863-D807187EAEE8}" sibTransId="{07BCB1F7-404B-4FFC-97FB-FE25E74449D4}"/>
    <dgm:cxn modelId="{609AA6F8-4B29-7346-8BD4-0EC88CC32151}" type="presOf" srcId="{142BE5D6-0CB0-419E-A1B3-47F525B0288A}" destId="{6975732F-1DC8-4546-96A3-6052A1FD4A97}" srcOrd="0" destOrd="0" presId="urn:microsoft.com/office/officeart/2005/8/layout/vList2"/>
    <dgm:cxn modelId="{EA3A3158-79D6-E540-8460-FD1742027F10}" type="presOf" srcId="{0C67E692-B22D-42DE-ACCD-AB67F8EAAF7E}" destId="{83B2182C-4635-4D8F-AF77-FEC75AE5C8CB}" srcOrd="0" destOrd="0" presId="urn:microsoft.com/office/officeart/2005/8/layout/vList2"/>
    <dgm:cxn modelId="{233442BF-9B28-4412-94C7-EC3306FD71A7}" srcId="{142BE5D6-0CB0-419E-A1B3-47F525B0288A}" destId="{24C073FC-9171-4BF0-B9AD-0D7ACCF73A37}" srcOrd="2" destOrd="0" parTransId="{560964FE-409D-4D66-8E77-493E1CF142AB}" sibTransId="{4D66FF2D-6558-4080-AEA2-96B5A24B3047}"/>
    <dgm:cxn modelId="{458C23DD-4478-0242-8C21-2ECBB0E1F521}" type="presOf" srcId="{A15399A8-000B-4AAE-BE1B-380818B6AE85}" destId="{838F6179-8175-4DB4-B560-2DEE4BDF4D53}" srcOrd="0" destOrd="0" presId="urn:microsoft.com/office/officeart/2005/8/layout/vList2"/>
    <dgm:cxn modelId="{BC0FE72C-01FD-414B-A969-9BE504429FFF}" srcId="{142BE5D6-0CB0-419E-A1B3-47F525B0288A}" destId="{0C67E692-B22D-42DE-ACCD-AB67F8EAAF7E}" srcOrd="0" destOrd="0" parTransId="{C596149D-EB55-430D-BF47-B6398F96B622}" sibTransId="{CB8AC731-B293-4207-BCA8-1D6A3D099048}"/>
    <dgm:cxn modelId="{73A0EDEB-E2E2-BB49-A34F-6DDE57DCB93A}" type="presOf" srcId="{545CC5F7-002C-4CC7-BC7F-09DDC467B950}" destId="{FC08B372-615D-4ADA-B67B-0853981E5E0B}" srcOrd="0" destOrd="0" presId="urn:microsoft.com/office/officeart/2005/8/layout/vList2"/>
    <dgm:cxn modelId="{48E00191-4BC6-1348-BFBD-FC23CB3D4E34}" type="presParOf" srcId="{6975732F-1DC8-4546-96A3-6052A1FD4A97}" destId="{83B2182C-4635-4D8F-AF77-FEC75AE5C8CB}" srcOrd="0" destOrd="0" presId="urn:microsoft.com/office/officeart/2005/8/layout/vList2"/>
    <dgm:cxn modelId="{F3762EBF-4075-7245-AC4C-B718933C126F}" type="presParOf" srcId="{6975732F-1DC8-4546-96A3-6052A1FD4A97}" destId="{399259B5-5421-401D-8F2F-EDFCF256B694}" srcOrd="1" destOrd="0" presId="urn:microsoft.com/office/officeart/2005/8/layout/vList2"/>
    <dgm:cxn modelId="{4349374D-6077-CE40-916F-A1069ED0FE4B}" type="presParOf" srcId="{6975732F-1DC8-4546-96A3-6052A1FD4A97}" destId="{FC08B372-615D-4ADA-B67B-0853981E5E0B}" srcOrd="2" destOrd="0" presId="urn:microsoft.com/office/officeart/2005/8/layout/vList2"/>
    <dgm:cxn modelId="{000230EB-D009-1442-8C00-63C387BDB8D9}" type="presParOf" srcId="{6975732F-1DC8-4546-96A3-6052A1FD4A97}" destId="{7CA1ED1E-44F8-472D-B6EA-EE926FC74636}" srcOrd="3" destOrd="0" presId="urn:microsoft.com/office/officeart/2005/8/layout/vList2"/>
    <dgm:cxn modelId="{D7A37839-39F6-E447-8CAB-310543774575}" type="presParOf" srcId="{6975732F-1DC8-4546-96A3-6052A1FD4A97}" destId="{93C0B36A-D6AB-4093-8F54-A01B09116825}" srcOrd="4" destOrd="0" presId="urn:microsoft.com/office/officeart/2005/8/layout/vList2"/>
    <dgm:cxn modelId="{BAAB5AB8-08EB-AB40-826F-363F081C3E5D}" type="presParOf" srcId="{6975732F-1DC8-4546-96A3-6052A1FD4A97}" destId="{41A55E42-7743-4D1F-B935-4B55294E18B4}" srcOrd="5" destOrd="0" presId="urn:microsoft.com/office/officeart/2005/8/layout/vList2"/>
    <dgm:cxn modelId="{07D68E05-ED2B-C44C-85B4-DF60A10AB5B0}" type="presParOf" srcId="{6975732F-1DC8-4546-96A3-6052A1FD4A97}" destId="{58FAB225-AA67-45D7-AE7B-AE115A2C53B2}" srcOrd="6" destOrd="0" presId="urn:microsoft.com/office/officeart/2005/8/layout/vList2"/>
    <dgm:cxn modelId="{48E61F98-C245-EC41-81CB-BBB76F6AAB4C}" type="presParOf" srcId="{6975732F-1DC8-4546-96A3-6052A1FD4A97}" destId="{79C017E4-F6DD-4F97-A247-C01C5F86FA41}" srcOrd="7" destOrd="0" presId="urn:microsoft.com/office/officeart/2005/8/layout/vList2"/>
    <dgm:cxn modelId="{CF78D703-A305-E241-8F89-C2E20C4DC136}" type="presParOf" srcId="{6975732F-1DC8-4546-96A3-6052A1FD4A97}" destId="{838F6179-8175-4DB4-B560-2DEE4BDF4D53}" srcOrd="8" destOrd="0" presId="urn:microsoft.com/office/officeart/2005/8/layout/vList2"/>
    <dgm:cxn modelId="{DB89D100-F1AF-0F4C-B688-8F01B3D89D9B}" type="presParOf" srcId="{6975732F-1DC8-4546-96A3-6052A1FD4A97}" destId="{33851A0C-D4DB-4EE7-A4AD-19DB102F7E3F}" srcOrd="9" destOrd="0" presId="urn:microsoft.com/office/officeart/2005/8/layout/vList2"/>
    <dgm:cxn modelId="{09AC70E3-BEF2-5441-9761-311EF5384133}" type="presParOf" srcId="{6975732F-1DC8-4546-96A3-6052A1FD4A97}" destId="{645183AB-BB18-40AD-8522-062C1C5B300A}" srcOrd="10" destOrd="0" presId="urn:microsoft.com/office/officeart/2005/8/layout/vList2"/>
    <dgm:cxn modelId="{BAF681CB-31F9-B84C-BBB8-44B5AE55948D}" type="presParOf" srcId="{6975732F-1DC8-4546-96A3-6052A1FD4A97}" destId="{88AA1882-2855-46BB-8141-ED4F927072A6}" srcOrd="11" destOrd="0" presId="urn:microsoft.com/office/officeart/2005/8/layout/vList2"/>
    <dgm:cxn modelId="{252A0EBA-E7D4-9046-8445-6F443B49F47D}" type="presParOf" srcId="{6975732F-1DC8-4546-96A3-6052A1FD4A97}" destId="{696219F2-F863-4F60-9621-02318FDC7A0E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B2182C-4635-4D8F-AF77-FEC75AE5C8CB}">
      <dsp:nvSpPr>
        <dsp:cNvPr id="0" name=""/>
        <dsp:cNvSpPr/>
      </dsp:nvSpPr>
      <dsp:spPr>
        <a:xfrm>
          <a:off x="0" y="46156"/>
          <a:ext cx="7886700" cy="5516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/>
            <a:t>Physical</a:t>
          </a:r>
          <a:endParaRPr lang="en-US" sz="2300" kern="1200"/>
        </a:p>
      </dsp:txBody>
      <dsp:txXfrm>
        <a:off x="26930" y="73086"/>
        <a:ext cx="7832840" cy="497795"/>
      </dsp:txXfrm>
    </dsp:sp>
    <dsp:sp modelId="{FC08B372-615D-4ADA-B67B-0853981E5E0B}">
      <dsp:nvSpPr>
        <dsp:cNvPr id="0" name=""/>
        <dsp:cNvSpPr/>
      </dsp:nvSpPr>
      <dsp:spPr>
        <a:xfrm>
          <a:off x="0" y="664051"/>
          <a:ext cx="7886700" cy="551655"/>
        </a:xfrm>
        <a:prstGeom prst="roundRect">
          <a:avLst/>
        </a:prstGeom>
        <a:solidFill>
          <a:schemeClr val="accent2">
            <a:hueOff val="1035648"/>
            <a:satOff val="7553"/>
            <a:lumOff val="-27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/>
            <a:t>Psychological</a:t>
          </a:r>
          <a:endParaRPr lang="en-US" sz="2300" kern="1200"/>
        </a:p>
      </dsp:txBody>
      <dsp:txXfrm>
        <a:off x="26930" y="690981"/>
        <a:ext cx="7832840" cy="497795"/>
      </dsp:txXfrm>
    </dsp:sp>
    <dsp:sp modelId="{93C0B36A-D6AB-4093-8F54-A01B09116825}">
      <dsp:nvSpPr>
        <dsp:cNvPr id="0" name=""/>
        <dsp:cNvSpPr/>
      </dsp:nvSpPr>
      <dsp:spPr>
        <a:xfrm>
          <a:off x="0" y="1281946"/>
          <a:ext cx="7886700" cy="551655"/>
        </a:xfrm>
        <a:prstGeom prst="roundRect">
          <a:avLst/>
        </a:prstGeom>
        <a:solidFill>
          <a:schemeClr val="accent2">
            <a:hueOff val="2071297"/>
            <a:satOff val="15106"/>
            <a:lumOff val="-54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/>
            <a:t>Emotional</a:t>
          </a:r>
          <a:endParaRPr lang="en-US" sz="2300" kern="1200"/>
        </a:p>
      </dsp:txBody>
      <dsp:txXfrm>
        <a:off x="26930" y="1308876"/>
        <a:ext cx="7832840" cy="497795"/>
      </dsp:txXfrm>
    </dsp:sp>
    <dsp:sp modelId="{58FAB225-AA67-45D7-AE7B-AE115A2C53B2}">
      <dsp:nvSpPr>
        <dsp:cNvPr id="0" name=""/>
        <dsp:cNvSpPr/>
      </dsp:nvSpPr>
      <dsp:spPr>
        <a:xfrm>
          <a:off x="0" y="1899841"/>
          <a:ext cx="7886700" cy="551655"/>
        </a:xfrm>
        <a:prstGeom prst="roundRect">
          <a:avLst/>
        </a:prstGeom>
        <a:solidFill>
          <a:schemeClr val="accent2">
            <a:hueOff val="3106945"/>
            <a:satOff val="22660"/>
            <a:lumOff val="-81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/>
            <a:t>Spiritual</a:t>
          </a:r>
          <a:endParaRPr lang="en-US" sz="2300" kern="1200"/>
        </a:p>
      </dsp:txBody>
      <dsp:txXfrm>
        <a:off x="26930" y="1926771"/>
        <a:ext cx="7832840" cy="497795"/>
      </dsp:txXfrm>
    </dsp:sp>
    <dsp:sp modelId="{838F6179-8175-4DB4-B560-2DEE4BDF4D53}">
      <dsp:nvSpPr>
        <dsp:cNvPr id="0" name=""/>
        <dsp:cNvSpPr/>
      </dsp:nvSpPr>
      <dsp:spPr>
        <a:xfrm>
          <a:off x="0" y="2517736"/>
          <a:ext cx="7886700" cy="551655"/>
        </a:xfrm>
        <a:prstGeom prst="roundRect">
          <a:avLst/>
        </a:prstGeom>
        <a:solidFill>
          <a:schemeClr val="accent2">
            <a:hueOff val="4142594"/>
            <a:satOff val="30213"/>
            <a:lumOff val="-108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/>
            <a:t>Relationship</a:t>
          </a:r>
          <a:endParaRPr lang="en-US" sz="2300" kern="1200"/>
        </a:p>
      </dsp:txBody>
      <dsp:txXfrm>
        <a:off x="26930" y="2544666"/>
        <a:ext cx="7832840" cy="497795"/>
      </dsp:txXfrm>
    </dsp:sp>
    <dsp:sp modelId="{645183AB-BB18-40AD-8522-062C1C5B300A}">
      <dsp:nvSpPr>
        <dsp:cNvPr id="0" name=""/>
        <dsp:cNvSpPr/>
      </dsp:nvSpPr>
      <dsp:spPr>
        <a:xfrm>
          <a:off x="0" y="3135631"/>
          <a:ext cx="7886700" cy="551655"/>
        </a:xfrm>
        <a:prstGeom prst="roundRect">
          <a:avLst/>
        </a:prstGeom>
        <a:solidFill>
          <a:schemeClr val="accent2">
            <a:hueOff val="5178241"/>
            <a:satOff val="37766"/>
            <a:lumOff val="-135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/>
            <a:t>Workplace/Professional</a:t>
          </a:r>
          <a:endParaRPr lang="en-US" sz="2300" kern="1200"/>
        </a:p>
      </dsp:txBody>
      <dsp:txXfrm>
        <a:off x="26930" y="3162561"/>
        <a:ext cx="7832840" cy="497795"/>
      </dsp:txXfrm>
    </dsp:sp>
    <dsp:sp modelId="{696219F2-F863-4F60-9621-02318FDC7A0E}">
      <dsp:nvSpPr>
        <dsp:cNvPr id="0" name=""/>
        <dsp:cNvSpPr/>
      </dsp:nvSpPr>
      <dsp:spPr>
        <a:xfrm>
          <a:off x="0" y="3753526"/>
          <a:ext cx="7886700" cy="551655"/>
        </a:xfrm>
        <a:prstGeom prst="roundRect">
          <a:avLst/>
        </a:prstGeom>
        <a:solidFill>
          <a:schemeClr val="accent2">
            <a:hueOff val="6213890"/>
            <a:satOff val="45319"/>
            <a:lumOff val="-162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/>
            <a:t>Overall Balance</a:t>
          </a:r>
          <a:endParaRPr lang="en-US" sz="2300" kern="1200"/>
        </a:p>
      </dsp:txBody>
      <dsp:txXfrm>
        <a:off x="26930" y="3780456"/>
        <a:ext cx="7832840" cy="497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2.sv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4" Type="http://schemas.openxmlformats.org/officeDocument/2006/relationships/image" Target="../media/image2.sv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2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2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2.sv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2.sv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8.xml"/><Relationship Id="rId4" Type="http://schemas.openxmlformats.org/officeDocument/2006/relationships/image" Target="../media/image2.sv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0.xml"/><Relationship Id="rId4" Type="http://schemas.openxmlformats.org/officeDocument/2006/relationships/image" Target="../media/image2.sv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Relationship Id="rId4" Type="http://schemas.openxmlformats.org/officeDocument/2006/relationships/image" Target="../media/image2.sv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2.xml"/><Relationship Id="rId4" Type="http://schemas.openxmlformats.org/officeDocument/2006/relationships/image" Target="../media/image2.svg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CFDA-353F-5346-854D-CF99A366C2E7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6080-FDD4-C647-9299-7BE2DD19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89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CFDA-353F-5346-854D-CF99A366C2E7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6080-FDD4-C647-9299-7BE2DD19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2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CFDA-353F-5346-854D-CF99A366C2E7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6080-FDD4-C647-9299-7BE2DD19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31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308" y="1825625"/>
            <a:ext cx="7878041" cy="435133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Wingdings" panose="05000000000000000000" pitchFamily="2" charset="2"/>
              <a:buNone/>
              <a:defRPr sz="2400" b="1"/>
            </a:lvl1pPr>
            <a:lvl2pPr marL="514350" indent="-514350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  <a:defRPr sz="2400"/>
            </a:lvl2pPr>
            <a:lvl3pPr marL="857250" indent="-339725">
              <a:lnSpc>
                <a:spcPct val="100000"/>
              </a:lnSpc>
              <a:defRPr sz="2400"/>
            </a:lvl3pPr>
            <a:lvl4pPr marL="1200150" indent="-341313">
              <a:lnSpc>
                <a:spcPct val="100000"/>
              </a:lnSpc>
              <a:defRPr sz="2400"/>
            </a:lvl4pPr>
            <a:lvl5pPr>
              <a:lnSpc>
                <a:spcPct val="10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Fifth level</a:t>
            </a:r>
            <a:endParaRPr lang="id-ID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703D28-63B5-4120-B844-9E4670494F9E}"/>
              </a:ext>
            </a:extLst>
          </p:cNvPr>
          <p:cNvSpPr/>
          <p:nvPr userDrawn="1"/>
        </p:nvSpPr>
        <p:spPr>
          <a:xfrm>
            <a:off x="7139709" y="6201192"/>
            <a:ext cx="17818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b="1" dirty="0">
                <a:solidFill>
                  <a:schemeClr val="accent1"/>
                </a:solidFill>
              </a:rPr>
              <a:t>train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VR</a:t>
            </a:r>
            <a:r>
              <a:rPr lang="en-US" sz="2400" b="1" dirty="0">
                <a:solidFill>
                  <a:schemeClr val="accent1"/>
                </a:solidFill>
              </a:rPr>
              <a:t>.org</a:t>
            </a:r>
            <a:endParaRPr lang="en-US" sz="2400" dirty="0">
              <a:solidFill>
                <a:schemeClr val="accent1"/>
              </a:solidFill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BC02DE3-44F5-4129-8153-D5CFBF6271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940360" y="6201192"/>
            <a:ext cx="398697" cy="357453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DE3CBB1C-BF4E-4225-A484-FD1AF25943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5400000">
            <a:off x="-51153" y="899220"/>
            <a:ext cx="599359" cy="5373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4397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308" y="1825625"/>
            <a:ext cx="7878041" cy="435133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Wingdings" panose="05000000000000000000" pitchFamily="2" charset="2"/>
              <a:buNone/>
              <a:defRPr sz="2400" b="1"/>
            </a:lvl1pPr>
            <a:lvl2pPr marL="514350" indent="-514350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  <a:defRPr sz="2400"/>
            </a:lvl2pPr>
            <a:lvl3pPr marL="857250" indent="-339725">
              <a:lnSpc>
                <a:spcPct val="100000"/>
              </a:lnSpc>
              <a:defRPr sz="2400"/>
            </a:lvl3pPr>
            <a:lvl4pPr marL="1200150" indent="-341313">
              <a:lnSpc>
                <a:spcPct val="100000"/>
              </a:lnSpc>
              <a:defRPr sz="2400"/>
            </a:lvl4pPr>
            <a:lvl5pPr>
              <a:lnSpc>
                <a:spcPct val="10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Fifth level</a:t>
            </a:r>
            <a:endParaRPr lang="id-ID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703D28-63B5-4120-B844-9E4670494F9E}"/>
              </a:ext>
            </a:extLst>
          </p:cNvPr>
          <p:cNvSpPr/>
          <p:nvPr userDrawn="1"/>
        </p:nvSpPr>
        <p:spPr>
          <a:xfrm>
            <a:off x="7139709" y="6201192"/>
            <a:ext cx="17818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b="1" dirty="0">
                <a:solidFill>
                  <a:schemeClr val="accent1"/>
                </a:solidFill>
              </a:rPr>
              <a:t>train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VR</a:t>
            </a:r>
            <a:r>
              <a:rPr lang="en-US" sz="2400" b="1" dirty="0">
                <a:solidFill>
                  <a:schemeClr val="accent1"/>
                </a:solidFill>
              </a:rPr>
              <a:t>.org</a:t>
            </a:r>
            <a:endParaRPr lang="en-US" sz="2400" dirty="0">
              <a:solidFill>
                <a:schemeClr val="accent1"/>
              </a:solidFill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BC02DE3-44F5-4129-8153-D5CFBF6271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940360" y="6201192"/>
            <a:ext cx="398697" cy="357453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DE3CBB1C-BF4E-4225-A484-FD1AF25943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5400000">
            <a:off x="-51153" y="899220"/>
            <a:ext cx="599359" cy="5373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6666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308" y="1825625"/>
            <a:ext cx="7878041" cy="435133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Wingdings" panose="05000000000000000000" pitchFamily="2" charset="2"/>
              <a:buNone/>
              <a:defRPr sz="2400" b="1"/>
            </a:lvl1pPr>
            <a:lvl2pPr marL="514350" indent="-514350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  <a:defRPr sz="2400"/>
            </a:lvl2pPr>
            <a:lvl3pPr marL="857250" indent="-339725">
              <a:lnSpc>
                <a:spcPct val="100000"/>
              </a:lnSpc>
              <a:defRPr sz="2400"/>
            </a:lvl3pPr>
            <a:lvl4pPr marL="1200150" indent="-341313">
              <a:lnSpc>
                <a:spcPct val="100000"/>
              </a:lnSpc>
              <a:defRPr sz="2400"/>
            </a:lvl4pPr>
            <a:lvl5pPr>
              <a:lnSpc>
                <a:spcPct val="10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Fifth level</a:t>
            </a:r>
            <a:endParaRPr lang="id-ID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703D28-63B5-4120-B844-9E4670494F9E}"/>
              </a:ext>
            </a:extLst>
          </p:cNvPr>
          <p:cNvSpPr/>
          <p:nvPr userDrawn="1"/>
        </p:nvSpPr>
        <p:spPr>
          <a:xfrm>
            <a:off x="7139709" y="6201192"/>
            <a:ext cx="17818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b="1" dirty="0">
                <a:solidFill>
                  <a:schemeClr val="accent1"/>
                </a:solidFill>
              </a:rPr>
              <a:t>train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VR</a:t>
            </a:r>
            <a:r>
              <a:rPr lang="en-US" sz="2400" b="1" dirty="0">
                <a:solidFill>
                  <a:schemeClr val="accent1"/>
                </a:solidFill>
              </a:rPr>
              <a:t>.org</a:t>
            </a:r>
            <a:endParaRPr lang="en-US" sz="2400" dirty="0">
              <a:solidFill>
                <a:schemeClr val="accent1"/>
              </a:solidFill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BC02DE3-44F5-4129-8153-D5CFBF6271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940360" y="6201192"/>
            <a:ext cx="398697" cy="357453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DE3CBB1C-BF4E-4225-A484-FD1AF25943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5400000">
            <a:off x="-51153" y="899220"/>
            <a:ext cx="599359" cy="5373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38893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308" y="1825625"/>
            <a:ext cx="7878041" cy="435133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Wingdings" panose="05000000000000000000" pitchFamily="2" charset="2"/>
              <a:buNone/>
              <a:defRPr sz="2400" b="1"/>
            </a:lvl1pPr>
            <a:lvl2pPr marL="514350" indent="-514350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  <a:defRPr sz="2400"/>
            </a:lvl2pPr>
            <a:lvl3pPr marL="857250" indent="-339725">
              <a:lnSpc>
                <a:spcPct val="100000"/>
              </a:lnSpc>
              <a:defRPr sz="2400"/>
            </a:lvl3pPr>
            <a:lvl4pPr marL="1200150" indent="-341313">
              <a:lnSpc>
                <a:spcPct val="100000"/>
              </a:lnSpc>
              <a:defRPr sz="2400"/>
            </a:lvl4pPr>
            <a:lvl5pPr>
              <a:lnSpc>
                <a:spcPct val="10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Fifth level</a:t>
            </a:r>
            <a:endParaRPr lang="id-ID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703D28-63B5-4120-B844-9E4670494F9E}"/>
              </a:ext>
            </a:extLst>
          </p:cNvPr>
          <p:cNvSpPr/>
          <p:nvPr userDrawn="1"/>
        </p:nvSpPr>
        <p:spPr>
          <a:xfrm>
            <a:off x="7139709" y="6201192"/>
            <a:ext cx="17818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b="1" dirty="0">
                <a:solidFill>
                  <a:schemeClr val="accent1"/>
                </a:solidFill>
              </a:rPr>
              <a:t>train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VR</a:t>
            </a:r>
            <a:r>
              <a:rPr lang="en-US" sz="2400" b="1" dirty="0">
                <a:solidFill>
                  <a:schemeClr val="accent1"/>
                </a:solidFill>
              </a:rPr>
              <a:t>.org</a:t>
            </a:r>
            <a:endParaRPr lang="en-US" sz="2400" dirty="0">
              <a:solidFill>
                <a:schemeClr val="accent1"/>
              </a:solidFill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BC02DE3-44F5-4129-8153-D5CFBF6271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940360" y="6201192"/>
            <a:ext cx="398697" cy="357453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DE3CBB1C-BF4E-4225-A484-FD1AF25943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5400000">
            <a:off x="-51153" y="899220"/>
            <a:ext cx="599359" cy="5373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38893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308" y="1825625"/>
            <a:ext cx="7878041" cy="435133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Wingdings" panose="05000000000000000000" pitchFamily="2" charset="2"/>
              <a:buNone/>
              <a:defRPr sz="2400" b="1"/>
            </a:lvl1pPr>
            <a:lvl2pPr marL="514350" indent="-514350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  <a:defRPr sz="2400"/>
            </a:lvl2pPr>
            <a:lvl3pPr marL="857250" indent="-339725">
              <a:lnSpc>
                <a:spcPct val="100000"/>
              </a:lnSpc>
              <a:defRPr sz="2400"/>
            </a:lvl3pPr>
            <a:lvl4pPr marL="1200150" indent="-341313">
              <a:lnSpc>
                <a:spcPct val="100000"/>
              </a:lnSpc>
              <a:defRPr sz="2400"/>
            </a:lvl4pPr>
            <a:lvl5pPr>
              <a:lnSpc>
                <a:spcPct val="10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Fifth level</a:t>
            </a:r>
            <a:endParaRPr lang="id-ID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703D28-63B5-4120-B844-9E4670494F9E}"/>
              </a:ext>
            </a:extLst>
          </p:cNvPr>
          <p:cNvSpPr/>
          <p:nvPr userDrawn="1"/>
        </p:nvSpPr>
        <p:spPr>
          <a:xfrm>
            <a:off x="7139709" y="6201192"/>
            <a:ext cx="17818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b="1" dirty="0">
                <a:solidFill>
                  <a:schemeClr val="accent1"/>
                </a:solidFill>
              </a:rPr>
              <a:t>train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VR</a:t>
            </a:r>
            <a:r>
              <a:rPr lang="en-US" sz="2400" b="1" dirty="0">
                <a:solidFill>
                  <a:schemeClr val="accent1"/>
                </a:solidFill>
              </a:rPr>
              <a:t>.org</a:t>
            </a:r>
            <a:endParaRPr lang="en-US" sz="2400" dirty="0">
              <a:solidFill>
                <a:schemeClr val="accent1"/>
              </a:solidFill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BC02DE3-44F5-4129-8153-D5CFBF6271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940360" y="6201192"/>
            <a:ext cx="398697" cy="357453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DE3CBB1C-BF4E-4225-A484-FD1AF25943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5400000">
            <a:off x="-51153" y="899220"/>
            <a:ext cx="599359" cy="5373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1163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308" y="1825625"/>
            <a:ext cx="7878041" cy="435133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Wingdings" panose="05000000000000000000" pitchFamily="2" charset="2"/>
              <a:buNone/>
              <a:defRPr sz="2400" b="1"/>
            </a:lvl1pPr>
            <a:lvl2pPr marL="514350" indent="-514350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  <a:defRPr sz="2400"/>
            </a:lvl2pPr>
            <a:lvl3pPr marL="857250" indent="-339725">
              <a:lnSpc>
                <a:spcPct val="100000"/>
              </a:lnSpc>
              <a:defRPr sz="2400"/>
            </a:lvl3pPr>
            <a:lvl4pPr marL="1200150" indent="-341313">
              <a:lnSpc>
                <a:spcPct val="100000"/>
              </a:lnSpc>
              <a:defRPr sz="2400"/>
            </a:lvl4pPr>
            <a:lvl5pPr>
              <a:lnSpc>
                <a:spcPct val="10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Fifth level</a:t>
            </a:r>
            <a:endParaRPr lang="id-ID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703D28-63B5-4120-B844-9E4670494F9E}"/>
              </a:ext>
            </a:extLst>
          </p:cNvPr>
          <p:cNvSpPr/>
          <p:nvPr userDrawn="1"/>
        </p:nvSpPr>
        <p:spPr>
          <a:xfrm>
            <a:off x="7139709" y="6201192"/>
            <a:ext cx="17818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b="1" dirty="0">
                <a:solidFill>
                  <a:schemeClr val="accent1"/>
                </a:solidFill>
              </a:rPr>
              <a:t>train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VR</a:t>
            </a:r>
            <a:r>
              <a:rPr lang="en-US" sz="2400" b="1" dirty="0">
                <a:solidFill>
                  <a:schemeClr val="accent1"/>
                </a:solidFill>
              </a:rPr>
              <a:t>.org</a:t>
            </a:r>
            <a:endParaRPr lang="en-US" sz="2400" dirty="0">
              <a:solidFill>
                <a:schemeClr val="accent1"/>
              </a:solidFill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BC02DE3-44F5-4129-8153-D5CFBF6271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940360" y="6201192"/>
            <a:ext cx="398697" cy="357453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DE3CBB1C-BF4E-4225-A484-FD1AF25943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5400000">
            <a:off x="-51153" y="899220"/>
            <a:ext cx="599359" cy="5373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453445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 b="1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id-ID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905449-AC48-457B-9BDD-3643CD048180}"/>
              </a:ext>
            </a:extLst>
          </p:cNvPr>
          <p:cNvSpPr/>
          <p:nvPr userDrawn="1"/>
        </p:nvSpPr>
        <p:spPr>
          <a:xfrm>
            <a:off x="7139709" y="6201192"/>
            <a:ext cx="17818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b="1" dirty="0">
                <a:solidFill>
                  <a:srgbClr val="004065"/>
                </a:solidFill>
                <a:latin typeface="Calibri"/>
              </a:rPr>
              <a:t>train</a:t>
            </a:r>
            <a:r>
              <a:rPr lang="en-US" sz="2400" b="1" dirty="0">
                <a:solidFill>
                  <a:srgbClr val="7AC144">
                    <a:lumMod val="75000"/>
                  </a:srgbClr>
                </a:solidFill>
                <a:latin typeface="Calibri"/>
              </a:rPr>
              <a:t>VR</a:t>
            </a:r>
            <a:r>
              <a:rPr lang="en-US" sz="2400" b="1" dirty="0">
                <a:solidFill>
                  <a:srgbClr val="004065"/>
                </a:solidFill>
                <a:latin typeface="Calibri"/>
              </a:rPr>
              <a:t>.org</a:t>
            </a:r>
            <a:endParaRPr lang="en-US" sz="2400" dirty="0">
              <a:solidFill>
                <a:srgbClr val="004065"/>
              </a:solidFill>
              <a:latin typeface="Calibri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38C6AB59-D0B3-434E-B10A-DA44E7AE65D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940360" y="6201192"/>
            <a:ext cx="398697" cy="35745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242140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 b="1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id-ID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F3EE28-1C63-4AFE-A30E-409E316912DF}"/>
              </a:ext>
            </a:extLst>
          </p:cNvPr>
          <p:cNvSpPr/>
          <p:nvPr userDrawn="1"/>
        </p:nvSpPr>
        <p:spPr>
          <a:xfrm>
            <a:off x="7139709" y="6201192"/>
            <a:ext cx="17818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b="1" dirty="0">
                <a:solidFill>
                  <a:prstClr val="white"/>
                </a:solidFill>
                <a:latin typeface="Calibri"/>
              </a:rPr>
              <a:t>trainVR.org</a:t>
            </a:r>
            <a:endParaRPr lang="en-US" sz="240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35C1E28-10C3-43AD-BD67-E237780051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940360" y="6201192"/>
            <a:ext cx="398697" cy="35745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200840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CFDA-353F-5346-854D-CF99A366C2E7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6080-FDD4-C647-9299-7BE2DD19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555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308" y="1825625"/>
            <a:ext cx="7878041" cy="435133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Wingdings" panose="05000000000000000000" pitchFamily="2" charset="2"/>
              <a:buNone/>
              <a:defRPr sz="2400" b="1"/>
            </a:lvl1pPr>
            <a:lvl2pPr marL="514350" indent="-514350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  <a:defRPr sz="2400"/>
            </a:lvl2pPr>
            <a:lvl3pPr marL="857250" indent="-339725">
              <a:lnSpc>
                <a:spcPct val="100000"/>
              </a:lnSpc>
              <a:defRPr sz="2400"/>
            </a:lvl3pPr>
            <a:lvl4pPr marL="1200150" indent="-341313">
              <a:lnSpc>
                <a:spcPct val="100000"/>
              </a:lnSpc>
              <a:defRPr sz="2400"/>
            </a:lvl4pPr>
            <a:lvl5pPr>
              <a:lnSpc>
                <a:spcPct val="10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Fifth level</a:t>
            </a:r>
            <a:endParaRPr lang="id-ID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703D28-63B5-4120-B844-9E4670494F9E}"/>
              </a:ext>
            </a:extLst>
          </p:cNvPr>
          <p:cNvSpPr/>
          <p:nvPr userDrawn="1"/>
        </p:nvSpPr>
        <p:spPr>
          <a:xfrm>
            <a:off x="7139709" y="6201192"/>
            <a:ext cx="17818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b="1" dirty="0">
                <a:solidFill>
                  <a:srgbClr val="004065"/>
                </a:solidFill>
                <a:latin typeface="Calibri"/>
              </a:rPr>
              <a:t>train</a:t>
            </a:r>
            <a:r>
              <a:rPr lang="en-US" sz="2400" b="1" dirty="0">
                <a:solidFill>
                  <a:srgbClr val="7AC144">
                    <a:lumMod val="75000"/>
                  </a:srgbClr>
                </a:solidFill>
                <a:latin typeface="Calibri"/>
              </a:rPr>
              <a:t>VR</a:t>
            </a:r>
            <a:r>
              <a:rPr lang="en-US" sz="2400" b="1" dirty="0">
                <a:solidFill>
                  <a:srgbClr val="004065"/>
                </a:solidFill>
                <a:latin typeface="Calibri"/>
              </a:rPr>
              <a:t>.org</a:t>
            </a:r>
            <a:endParaRPr lang="en-US" sz="2400" dirty="0">
              <a:solidFill>
                <a:srgbClr val="004065"/>
              </a:solidFill>
              <a:latin typeface="Calibri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BC02DE3-44F5-4129-8153-D5CFBF6271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940360" y="6201192"/>
            <a:ext cx="398697" cy="357453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DE3CBB1C-BF4E-4225-A484-FD1AF25943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5400000">
            <a:off x="-51153" y="899220"/>
            <a:ext cx="599359" cy="5373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900207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205" y="253478"/>
            <a:ext cx="7608741" cy="697057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87983"/>
            <a:ext cx="3886200" cy="435133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b="1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87983"/>
            <a:ext cx="3886200" cy="435133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b="1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d-ID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E49942B-1EDD-42D7-8F45-22ED04C6BC35}"/>
              </a:ext>
            </a:extLst>
          </p:cNvPr>
          <p:cNvSpPr/>
          <p:nvPr userDrawn="1"/>
        </p:nvSpPr>
        <p:spPr>
          <a:xfrm>
            <a:off x="7139709" y="6201192"/>
            <a:ext cx="17818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b="1" dirty="0">
                <a:solidFill>
                  <a:srgbClr val="004065"/>
                </a:solidFill>
                <a:latin typeface="Calibri"/>
              </a:rPr>
              <a:t>train</a:t>
            </a:r>
            <a:r>
              <a:rPr lang="en-US" sz="2400" b="1" dirty="0">
                <a:solidFill>
                  <a:srgbClr val="7AC144">
                    <a:lumMod val="75000"/>
                  </a:srgbClr>
                </a:solidFill>
                <a:latin typeface="Calibri"/>
              </a:rPr>
              <a:t>VR</a:t>
            </a:r>
            <a:r>
              <a:rPr lang="en-US" sz="2400" b="1" dirty="0">
                <a:solidFill>
                  <a:srgbClr val="004065"/>
                </a:solidFill>
                <a:latin typeface="Calibri"/>
              </a:rPr>
              <a:t>.org</a:t>
            </a:r>
            <a:endParaRPr lang="en-US" sz="2400" dirty="0">
              <a:solidFill>
                <a:srgbClr val="004065"/>
              </a:solidFill>
              <a:latin typeface="Calibri"/>
            </a:endParaRP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9DD32469-88C3-4F59-B378-42FDF61426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940360" y="6201192"/>
            <a:ext cx="398697" cy="357453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11641A19-135B-4DC2-A7FE-ADF5375811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5400000">
            <a:off x="-51153" y="899220"/>
            <a:ext cx="599359" cy="5373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993028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4F9A7BF-12C2-411D-8AE1-59509A567655}"/>
              </a:ext>
            </a:extLst>
          </p:cNvPr>
          <p:cNvSpPr/>
          <p:nvPr userDrawn="1"/>
        </p:nvSpPr>
        <p:spPr>
          <a:xfrm>
            <a:off x="7139709" y="6201192"/>
            <a:ext cx="17818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b="1" dirty="0">
                <a:solidFill>
                  <a:srgbClr val="004065"/>
                </a:solidFill>
                <a:latin typeface="Calibri"/>
              </a:rPr>
              <a:t>train</a:t>
            </a:r>
            <a:r>
              <a:rPr lang="en-US" sz="2400" b="1" dirty="0">
                <a:solidFill>
                  <a:srgbClr val="7AC144">
                    <a:lumMod val="75000"/>
                  </a:srgbClr>
                </a:solidFill>
                <a:latin typeface="Calibri"/>
              </a:rPr>
              <a:t>VR</a:t>
            </a:r>
            <a:r>
              <a:rPr lang="en-US" sz="2400" b="1" dirty="0">
                <a:solidFill>
                  <a:srgbClr val="004065"/>
                </a:solidFill>
                <a:latin typeface="Calibri"/>
              </a:rPr>
              <a:t>.org</a:t>
            </a:r>
            <a:endParaRPr lang="en-US" sz="2400" dirty="0">
              <a:solidFill>
                <a:srgbClr val="004065"/>
              </a:solidFill>
              <a:latin typeface="Calibri"/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F21264F-7E44-450C-BCE6-B1C56562A3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940360" y="6201192"/>
            <a:ext cx="398697" cy="35745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853616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14763125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78130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40134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600"/>
            </a:lvl4pPr>
            <a:lvl5pPr>
              <a:lnSpc>
                <a:spcPct val="100000"/>
              </a:lnSpc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600"/>
            </a:lvl4pPr>
            <a:lvl5pPr>
              <a:lnSpc>
                <a:spcPct val="100000"/>
              </a:lnSpc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943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CFDA-353F-5346-854D-CF99A366C2E7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6080-FDD4-C647-9299-7BE2DD19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56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CFDA-353F-5346-854D-CF99A366C2E7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6080-FDD4-C647-9299-7BE2DD19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8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CFDA-353F-5346-854D-CF99A366C2E7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6080-FDD4-C647-9299-7BE2DD19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2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CFDA-353F-5346-854D-CF99A366C2E7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6080-FDD4-C647-9299-7BE2DD19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1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CFDA-353F-5346-854D-CF99A366C2E7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6080-FDD4-C647-9299-7BE2DD19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6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CFDA-353F-5346-854D-CF99A366C2E7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6080-FDD4-C647-9299-7BE2DD19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6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CFDA-353F-5346-854D-CF99A366C2E7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6080-FDD4-C647-9299-7BE2DD19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3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tags" Target="../tags/tag7.xml"/><Relationship Id="rId5" Type="http://schemas.openxmlformats.org/officeDocument/2006/relationships/slideLayout" Target="../slideLayouts/slideLayout22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ECFDA-353F-5346-854D-CF99A366C2E7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46080-FDD4-C647-9299-7BE2DD19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1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50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d-ID" dirty="0"/>
          </a:p>
        </p:txBody>
      </p:sp>
    </p:spTree>
    <p:custDataLst>
      <p:tags r:id="rId11"/>
    </p:custDataLst>
    <p:extLst>
      <p:ext uri="{BB962C8B-B14F-4D97-AF65-F5344CB8AC3E}">
        <p14:creationId xmlns:p14="http://schemas.microsoft.com/office/powerpoint/2010/main" val="289876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u="none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gwcrcre.org/cit-vr/webinars/" TargetMode="External"/><Relationship Id="rId7" Type="http://schemas.openxmlformats.org/officeDocument/2006/relationships/image" Target="../media/image6.sv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ccertification.com/code-of-ethics-3" TargetMode="Externa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2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746351" y="1433513"/>
            <a:ext cx="5240337" cy="3566750"/>
          </a:xfrm>
        </p:spPr>
        <p:txBody>
          <a:bodyPr anchor="t">
            <a:normAutofit fontScale="90000"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Ethics and Self-care: </a:t>
            </a: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3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Why is professional self-care an ethical practice?</a:t>
            </a:r>
            <a:r>
              <a:rPr lang="en-US" sz="3100" dirty="0">
                <a:solidFill>
                  <a:schemeClr val="tx2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br>
              <a:rPr lang="en-US" sz="3100" dirty="0">
                <a:solidFill>
                  <a:schemeClr val="tx2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3100" dirty="0">
                <a:solidFill>
                  <a:schemeClr val="tx2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en-US" sz="3100" dirty="0">
                <a:solidFill>
                  <a:schemeClr val="tx2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3200" i="1" dirty="0"/>
              <a:t>(access via this link)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>
                <a:hlinkClick r:id="rId3"/>
              </a:rPr>
              <a:t>https://gwcrcre.org/cit-vr/webinars/</a:t>
            </a:r>
            <a:r>
              <a:rPr lang="en-US" sz="3200" dirty="0"/>
              <a:t> </a:t>
            </a:r>
            <a:endParaRPr lang="en-US" sz="31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443A408-157E-4F42-9F99-52AA7EFC1E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5400000">
            <a:off x="-301830" y="530361"/>
            <a:ext cx="3739964" cy="3353070"/>
          </a:xfrm>
          <a:prstGeom prst="rect">
            <a:avLst/>
          </a:prstGeom>
        </p:spPr>
      </p:pic>
      <p:pic>
        <p:nvPicPr>
          <p:cNvPr id="9" name="Graphic 8" descr="VR Center for Innovative Training &#10;in Vocational Rehabilitation">
            <a:extLst>
              <a:ext uri="{FF2B5EF4-FFF2-40B4-BE49-F238E27FC236}">
                <a16:creationId xmlns:a16="http://schemas.microsoft.com/office/drawing/2014/main" id="{C77B6EED-6A38-4961-B956-C935596CFC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746351" y="472967"/>
            <a:ext cx="4694441" cy="607515"/>
          </a:xfrm>
          <a:prstGeom prst="rect">
            <a:avLst/>
          </a:prstGeom>
        </p:spPr>
      </p:pic>
      <p:sp>
        <p:nvSpPr>
          <p:cNvPr id="11" name="Subtitle 24">
            <a:extLst>
              <a:ext uri="{FF2B5EF4-FFF2-40B4-BE49-F238E27FC236}">
                <a16:creationId xmlns:a16="http://schemas.microsoft.com/office/drawing/2014/main" id="{260463A3-53D1-4E64-BE73-D61FE95DD34A}"/>
              </a:ext>
            </a:extLst>
          </p:cNvPr>
          <p:cNvSpPr txBox="1">
            <a:spLocks/>
          </p:cNvSpPr>
          <p:nvPr/>
        </p:nvSpPr>
        <p:spPr>
          <a:xfrm>
            <a:off x="1872854" y="5974319"/>
            <a:ext cx="5098093" cy="8214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accent1"/>
                </a:solidFill>
              </a:rPr>
              <a:t>Part of the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Center for Innovative in Vocational Rehabilitation (CIT-VR) </a:t>
            </a:r>
            <a:r>
              <a:rPr lang="en-US" dirty="0">
                <a:solidFill>
                  <a:schemeClr val="accent1"/>
                </a:solidFill>
              </a:rPr>
              <a:t>Webinar Series</a:t>
            </a:r>
          </a:p>
        </p:txBody>
      </p:sp>
      <p:pic>
        <p:nvPicPr>
          <p:cNvPr id="13" name="Picture 12" descr="The George Washington University, Washington, DC">
            <a:extLst>
              <a:ext uri="{FF2B5EF4-FFF2-40B4-BE49-F238E27FC236}">
                <a16:creationId xmlns:a16="http://schemas.microsoft.com/office/drawing/2014/main" id="{CD72E91D-BF7D-4A3C-AE95-1C1CB757B1B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33" y="5916106"/>
            <a:ext cx="936686" cy="713443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B8A039A-E31E-4145-9C7D-541C0BE4B843}"/>
              </a:ext>
            </a:extLst>
          </p:cNvPr>
          <p:cNvCxnSpPr>
            <a:cxnSpLocks/>
          </p:cNvCxnSpPr>
          <p:nvPr/>
        </p:nvCxnSpPr>
        <p:spPr>
          <a:xfrm>
            <a:off x="3893574" y="3087329"/>
            <a:ext cx="4837471" cy="0"/>
          </a:xfrm>
          <a:prstGeom prst="line">
            <a:avLst/>
          </a:prstGeom>
          <a:ln w="9525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930757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Self-Care is an Ethical Practice.</a:t>
            </a:r>
          </a:p>
          <a:p>
            <a:r>
              <a:rPr lang="en-US" dirty="0"/>
              <a:t>Self-Care encompasses an array of activities that meet the individual’s personal needs.</a:t>
            </a:r>
          </a:p>
          <a:p>
            <a:r>
              <a:rPr lang="en-US" dirty="0"/>
              <a:t>We are a community within the rehabilitation and counseling arena.  It is necessary (and ethical) for community members to care about one another.</a:t>
            </a:r>
          </a:p>
          <a:p>
            <a:r>
              <a:rPr lang="en-US" dirty="0"/>
              <a:t>Self-Care can start small</a:t>
            </a:r>
            <a:r>
              <a:rPr lang="mr-IN" dirty="0"/>
              <a:t>…</a:t>
            </a:r>
            <a:r>
              <a:rPr lang="en-US" dirty="0"/>
              <a:t> even small progress can pay big dividends</a:t>
            </a:r>
            <a:r>
              <a:rPr lang="mr-IN" dirty="0"/>
              <a:t>…</a:t>
            </a:r>
            <a:r>
              <a:rPr lang="en-US" dirty="0"/>
              <a:t> for you</a:t>
            </a:r>
            <a:r>
              <a:rPr lang="mr-IN" dirty="0"/>
              <a:t>…</a:t>
            </a:r>
            <a:r>
              <a:rPr lang="en-US" dirty="0"/>
              <a:t> your clients</a:t>
            </a:r>
            <a:r>
              <a:rPr lang="mr-IN" dirty="0"/>
              <a:t>…</a:t>
            </a:r>
            <a:r>
              <a:rPr lang="en-US" dirty="0"/>
              <a:t> and your colleagues!</a:t>
            </a:r>
          </a:p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Start your journey today.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37308" y="237412"/>
            <a:ext cx="7608888" cy="69691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000" dirty="0"/>
              <a:t>Wrap Up Discussion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170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Pivot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Original intention</a:t>
            </a:r>
          </a:p>
          <a:p>
            <a:pPr lvl="1"/>
            <a:r>
              <a:rPr lang="en-US" dirty="0"/>
              <a:t>Over-committed, multi-tasking professionals</a:t>
            </a:r>
          </a:p>
          <a:p>
            <a:r>
              <a:rPr lang="en-US" dirty="0"/>
              <a:t>Current day</a:t>
            </a:r>
          </a:p>
          <a:p>
            <a:pPr lvl="1"/>
            <a:r>
              <a:rPr lang="en-US" dirty="0"/>
              <a:t>New Tele-workers</a:t>
            </a:r>
          </a:p>
          <a:p>
            <a:pPr lvl="1"/>
            <a:r>
              <a:rPr lang="en-US" dirty="0"/>
              <a:t>New Home-schooling parents</a:t>
            </a:r>
          </a:p>
          <a:p>
            <a:pPr lvl="1"/>
            <a:r>
              <a:rPr lang="en-US" dirty="0"/>
              <a:t>Folks facing a new economic reality</a:t>
            </a:r>
          </a:p>
        </p:txBody>
      </p:sp>
      <p:pic>
        <p:nvPicPr>
          <p:cNvPr id="6" name="Graphic 1">
            <a:extLst>
              <a:ext uri="{FF2B5EF4-FFF2-40B4-BE49-F238E27FC236}">
                <a16:creationId xmlns:a16="http://schemas.microsoft.com/office/drawing/2014/main" id="{615CEAC9-C582-4EEE-B4F0-550211E7DC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126764" y="2754132"/>
            <a:ext cx="4017236" cy="299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48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ts val="3400"/>
              </a:lnSpc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2800" b="0" dirty="0"/>
              <a:t>Understand the relationship between counseling codes of ethics and self-care.</a:t>
            </a:r>
          </a:p>
          <a:p>
            <a:pPr marL="342900" indent="-342900">
              <a:lnSpc>
                <a:spcPts val="3400"/>
              </a:lnSpc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2800" b="0" dirty="0"/>
              <a:t>Discuss how self-care concepts relate to professional performance, to colleagues within the work setting, and to the ethical provision of rehabilitation counseling services.</a:t>
            </a:r>
          </a:p>
          <a:p>
            <a:pPr marL="342900" indent="-342900">
              <a:lnSpc>
                <a:spcPts val="3400"/>
              </a:lnSpc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2800" b="0" dirty="0"/>
              <a:t>Describe a process for developing a self-care plan.</a:t>
            </a:r>
          </a:p>
          <a:p>
            <a:pPr marL="0" indent="0">
              <a:lnSpc>
                <a:spcPts val="34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n-US" sz="2800" dirty="0"/>
          </a:p>
          <a:p>
            <a:pPr>
              <a:lnSpc>
                <a:spcPts val="3400"/>
              </a:lnSpc>
              <a:spcBef>
                <a:spcPts val="0"/>
              </a:spcBef>
              <a:spcAft>
                <a:spcPts val="1800"/>
              </a:spcAft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2787" y="232697"/>
            <a:ext cx="7608888" cy="69691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000" dirty="0"/>
              <a:t>Webinar Learning Objectives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9516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026" y="1825625"/>
            <a:ext cx="7878041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400" b="0" dirty="0"/>
              <a:t>It is ethical!  CRCC Code of Ethics </a:t>
            </a:r>
            <a:r>
              <a:rPr lang="en-US" sz="2400" b="0" dirty="0">
                <a:hlinkClick r:id="rId3"/>
              </a:rPr>
              <a:t>https://www.crccertification.com/code-of-ethics-3</a:t>
            </a:r>
            <a:r>
              <a:rPr lang="en-US" sz="2400" b="0" dirty="0"/>
              <a:t> </a:t>
            </a:r>
          </a:p>
          <a:p>
            <a:pPr>
              <a:lnSpc>
                <a:spcPct val="110000"/>
              </a:lnSpc>
            </a:pPr>
            <a:endParaRPr lang="en-US" sz="2400" b="0" dirty="0"/>
          </a:p>
          <a:p>
            <a:pPr marL="342900" indent="-342900">
              <a:lnSpc>
                <a:spcPct val="11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2400" dirty="0"/>
              <a:t>Avoids professional burn out/impairment </a:t>
            </a:r>
          </a:p>
          <a:p>
            <a:pPr marL="344488">
              <a:lnSpc>
                <a:spcPct val="110000"/>
              </a:lnSpc>
            </a:pPr>
            <a:r>
              <a:rPr lang="en-US" sz="2400" b="0" dirty="0"/>
              <a:t>(Sections D.1.e Monitoring Effectiveness; D.3 Functional Competence </a:t>
            </a:r>
            <a:r>
              <a:rPr lang="mr-IN" sz="2400" b="0" dirty="0"/>
              <a:t>–</a:t>
            </a:r>
            <a:r>
              <a:rPr lang="en-US" sz="2400" b="0" dirty="0"/>
              <a:t> Impairment)</a:t>
            </a:r>
          </a:p>
          <a:p>
            <a:pPr>
              <a:lnSpc>
                <a:spcPct val="110000"/>
              </a:lnSpc>
            </a:pPr>
            <a:endParaRPr lang="en-US" sz="2400" dirty="0"/>
          </a:p>
          <a:p>
            <a:pPr marL="342900" indent="-342900">
              <a:lnSpc>
                <a:spcPct val="11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2400" dirty="0"/>
              <a:t>D </a:t>
            </a:r>
            <a:r>
              <a:rPr lang="mr-IN" sz="2400" dirty="0"/>
              <a:t>–</a:t>
            </a:r>
            <a:r>
              <a:rPr lang="en-US" sz="2400" dirty="0"/>
              <a:t> Professional Responsibility</a:t>
            </a:r>
          </a:p>
          <a:p>
            <a:pPr marL="344488">
              <a:lnSpc>
                <a:spcPct val="110000"/>
              </a:lnSpc>
            </a:pPr>
            <a:r>
              <a:rPr lang="en-US" sz="2400" b="0" dirty="0"/>
              <a:t>Rehabilitation counselors engage in self-care activities to maintain and promote their own emotional, physical, mental, and spiritual well-being to best meet their professional responsibilities.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37307" y="509861"/>
            <a:ext cx="8254765" cy="69691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000" dirty="0"/>
              <a:t>Seeking Support or Self-Care </a:t>
            </a:r>
            <a:br>
              <a:rPr lang="en-US" sz="4000" dirty="0"/>
            </a:br>
            <a:r>
              <a:rPr lang="en-US" sz="4000" dirty="0"/>
              <a:t>Is Not Selfish or Abnormal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0533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Definition </a:t>
            </a:r>
            <a:r>
              <a:rPr lang="mr-IN" b="0" dirty="0"/>
              <a:t>–</a:t>
            </a:r>
            <a:r>
              <a:rPr lang="en-US" b="0" dirty="0"/>
              <a:t> Both Codes (ACA and CRC) note self-care as: </a:t>
            </a:r>
            <a:r>
              <a:rPr lang="en-US" dirty="0">
                <a:solidFill>
                  <a:schemeClr val="tx2"/>
                </a:solidFill>
              </a:rPr>
              <a:t>“activities to maintain and promote counselors’ own emotional, physical, mental, and spiritual well-being to best meet their professional responsibilities”</a:t>
            </a:r>
          </a:p>
          <a:p>
            <a:endParaRPr lang="en-US" b="0" i="1" dirty="0">
              <a:solidFill>
                <a:srgbClr val="000000"/>
              </a:solidFill>
            </a:endParaRPr>
          </a:p>
          <a:p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It is merely taking the time to take care of our own needs, not at the exclusion of others, but to enhance our ability to work with others.</a:t>
            </a:r>
          </a:p>
          <a:p>
            <a:r>
              <a:rPr lang="en-US" b="0" dirty="0"/>
              <a:t>Self-care is a broad term referring to any actions or experiences that enhance or maintain counselors’ well-being (Eckstein, 2001). </a:t>
            </a:r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06679" y="239274"/>
            <a:ext cx="8515349" cy="69691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000" dirty="0"/>
              <a:t>Operationally Defined &amp; ‘De-Mystified’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1952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0" dirty="0"/>
              <a:t>The term self-care refers not only to an engagement in various practices but also to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having a caring attitude or ‘being’ caring toward oneself</a:t>
            </a:r>
            <a:r>
              <a:rPr lang="en-US" sz="3600" b="0" dirty="0"/>
              <a:t>.</a:t>
            </a:r>
          </a:p>
          <a:p>
            <a:pPr>
              <a:lnSpc>
                <a:spcPct val="100000"/>
              </a:lnSpc>
            </a:pPr>
            <a:r>
              <a:rPr lang="en-US" sz="1800" b="0" dirty="0"/>
              <a:t>(</a:t>
            </a:r>
            <a:r>
              <a:rPr lang="en-US" sz="1800" b="0" dirty="0" err="1"/>
              <a:t>Kissil</a:t>
            </a:r>
            <a:r>
              <a:rPr lang="en-US" sz="1800" b="0" dirty="0"/>
              <a:t> and Niño 2017). </a:t>
            </a:r>
          </a:p>
          <a:p>
            <a:pPr>
              <a:lnSpc>
                <a:spcPct val="100000"/>
              </a:lnSpc>
            </a:pPr>
            <a:r>
              <a:rPr lang="en-US" sz="1800" b="0" dirty="0"/>
              <a:t>From </a:t>
            </a:r>
            <a:r>
              <a:rPr lang="en-US" sz="1800" b="0" dirty="0" err="1"/>
              <a:t>Posluns</a:t>
            </a:r>
            <a:r>
              <a:rPr lang="en-US" sz="1800" b="0" dirty="0"/>
              <a:t> and Gall article (2019)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85192" y="188686"/>
            <a:ext cx="7608888" cy="69691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000" dirty="0"/>
              <a:t>More definitions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007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Mindfulness (activities and concepts)</a:t>
            </a:r>
          </a:p>
          <a:p>
            <a:r>
              <a:rPr lang="en-US" dirty="0"/>
              <a:t>Why engage in self-care?</a:t>
            </a:r>
          </a:p>
          <a:p>
            <a:r>
              <a:rPr lang="en-US" dirty="0"/>
              <a:t>Managing with scarce resources</a:t>
            </a:r>
          </a:p>
          <a:p>
            <a:r>
              <a:rPr lang="en-US" dirty="0"/>
              <a:t>Individualized nature of self-care</a:t>
            </a:r>
          </a:p>
          <a:p>
            <a:r>
              <a:rPr lang="en-US" dirty="0"/>
              <a:t>Self-care assessment tools and self-care plan formats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307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Context even more important this week than say three weeks ago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Examine the situation</a:t>
            </a:r>
            <a:r>
              <a:rPr lang="mr-IN" dirty="0"/>
              <a:t>…</a:t>
            </a:r>
            <a:endParaRPr lang="en-US" dirty="0"/>
          </a:p>
          <a:p>
            <a:pPr lvl="2"/>
            <a:r>
              <a:rPr lang="en-US" dirty="0"/>
              <a:t>Am I able to describe my feelings toward the situation?</a:t>
            </a:r>
          </a:p>
          <a:p>
            <a:pPr lvl="2"/>
            <a:r>
              <a:rPr lang="en-US" dirty="0"/>
              <a:t>Do my emotional reactions match the content I’m working with?</a:t>
            </a:r>
          </a:p>
          <a:p>
            <a:pPr lvl="2"/>
            <a:r>
              <a:rPr lang="en-US" dirty="0"/>
              <a:t>Am I able to find some joy in other activities that are unrelated to the situation at hand?</a:t>
            </a:r>
          </a:p>
          <a:p>
            <a:pPr lvl="2"/>
            <a:r>
              <a:rPr lang="en-US" dirty="0"/>
              <a:t>Am I perseverating on the topic or can I let it go?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Is it about assembling the gym, or something else?</a:t>
            </a:r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88017" y="288213"/>
            <a:ext cx="8432047" cy="69691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000" dirty="0"/>
              <a:t>Cranky or Burned Out</a:t>
            </a:r>
            <a:r>
              <a:rPr lang="mr-IN" sz="4000" dirty="0"/>
              <a:t>…</a:t>
            </a:r>
            <a:r>
              <a:rPr lang="en-US" sz="4000" dirty="0"/>
              <a:t> How Can I Tell?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168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28650" y="365125"/>
            <a:ext cx="7886700" cy="7638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400" kern="1200" dirty="0">
                <a:ea typeface="+mj-ea"/>
                <a:cs typeface="+mj-cs"/>
              </a:rPr>
              <a:t>Components of a Self Care Plan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51C1FEF-D037-499E-9525-E0D61088C5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408001"/>
              </p:ext>
            </p:extLst>
          </p:nvPr>
        </p:nvGraphicFramePr>
        <p:xfrm>
          <a:off x="628650" y="1583032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718FCA0-DC31-4D1F-99F9-F20F77EDD711}"/>
              </a:ext>
            </a:extLst>
          </p:cNvPr>
          <p:cNvSpPr/>
          <p:nvPr/>
        </p:nvSpPr>
        <p:spPr>
          <a:xfrm>
            <a:off x="149288" y="6065232"/>
            <a:ext cx="62235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dirty="0">
                <a:solidFill>
                  <a:srgbClr val="004065"/>
                </a:solidFill>
                <a:latin typeface="Calibri"/>
              </a:rPr>
              <a:t>Additionally </a:t>
            </a:r>
            <a:r>
              <a:rPr lang="mr-IN" b="1" dirty="0">
                <a:solidFill>
                  <a:srgbClr val="004065"/>
                </a:solidFill>
              </a:rPr>
              <a:t>–</a:t>
            </a:r>
            <a:r>
              <a:rPr lang="en-US" b="1" dirty="0">
                <a:solidFill>
                  <a:srgbClr val="004065"/>
                </a:solidFill>
                <a:latin typeface="Calibri"/>
              </a:rPr>
              <a:t> what other areas are relevant to you?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56048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GWCRCRE">
      <a:dk1>
        <a:sysClr val="windowText" lastClr="000000"/>
      </a:dk1>
      <a:lt1>
        <a:sysClr val="window" lastClr="FFFFFF"/>
      </a:lt1>
      <a:dk2>
        <a:srgbClr val="004065"/>
      </a:dk2>
      <a:lt2>
        <a:srgbClr val="FFEEBB"/>
      </a:lt2>
      <a:accent1>
        <a:srgbClr val="004065"/>
      </a:accent1>
      <a:accent2>
        <a:srgbClr val="7AC144"/>
      </a:accent2>
      <a:accent3>
        <a:srgbClr val="047CAE"/>
      </a:accent3>
      <a:accent4>
        <a:srgbClr val="008367"/>
      </a:accent4>
      <a:accent5>
        <a:srgbClr val="FFC82E"/>
      </a:accent5>
      <a:accent6>
        <a:srgbClr val="FFEEBB"/>
      </a:accent6>
      <a:hlink>
        <a:srgbClr val="004065"/>
      </a:hlink>
      <a:folHlink>
        <a:srgbClr val="004065"/>
      </a:folHlink>
    </a:clrScheme>
    <a:fontScheme name="Calibri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539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Mangal</vt:lpstr>
      <vt:lpstr>Wingdings</vt:lpstr>
      <vt:lpstr>Office Theme</vt:lpstr>
      <vt:lpstr>1_Office Theme</vt:lpstr>
      <vt:lpstr>Ethics and Self-care:  Why is professional self-care an ethical practice?   (access via this link) https://gwcrcre.org/cit-vr/webinars/ </vt:lpstr>
      <vt:lpstr>Pivot…</vt:lpstr>
      <vt:lpstr>Webinar Learning Objectives</vt:lpstr>
      <vt:lpstr>Seeking Support or Self-Care  Is Not Selfish or Abnormal</vt:lpstr>
      <vt:lpstr>Operationally Defined &amp; ‘De-Mystified’</vt:lpstr>
      <vt:lpstr>More definitions</vt:lpstr>
      <vt:lpstr>Content</vt:lpstr>
      <vt:lpstr>Cranky or Burned Out… How Can I Tell?</vt:lpstr>
      <vt:lpstr>Components of a Self Care Plan</vt:lpstr>
      <vt:lpstr>Wrap Up Discussion</vt:lpstr>
    </vt:vector>
  </TitlesOfParts>
  <Company>GWU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and Self-care:  Why is professional self-care an ethical practice?   (access via this link) https://gwcrcre.org/cit-vr/webinars/</dc:title>
  <dc:creator>Robert Froehlich</dc:creator>
  <cp:lastModifiedBy>Robin Freeman</cp:lastModifiedBy>
  <cp:revision>5</cp:revision>
  <dcterms:created xsi:type="dcterms:W3CDTF">2020-03-24T17:46:54Z</dcterms:created>
  <dcterms:modified xsi:type="dcterms:W3CDTF">2020-03-26T17:49:28Z</dcterms:modified>
</cp:coreProperties>
</file>