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90" r:id="rId3"/>
    <p:sldId id="412" r:id="rId4"/>
    <p:sldId id="414" r:id="rId5"/>
    <p:sldId id="415" r:id="rId6"/>
    <p:sldId id="417" r:id="rId7"/>
    <p:sldId id="416" r:id="rId8"/>
    <p:sldId id="327" r:id="rId9"/>
    <p:sldId id="388" r:id="rId10"/>
    <p:sldId id="342" r:id="rId11"/>
    <p:sldId id="393" r:id="rId12"/>
    <p:sldId id="406" r:id="rId13"/>
    <p:sldId id="396" r:id="rId14"/>
    <p:sldId id="407" r:id="rId15"/>
    <p:sldId id="390" r:id="rId16"/>
    <p:sldId id="408" r:id="rId17"/>
    <p:sldId id="263" r:id="rId18"/>
    <p:sldId id="419" r:id="rId19"/>
    <p:sldId id="261" r:id="rId20"/>
    <p:sldId id="418" r:id="rId21"/>
    <p:sldId id="258" r:id="rId22"/>
    <p:sldId id="259" r:id="rId23"/>
    <p:sldId id="260" r:id="rId24"/>
    <p:sldId id="411" r:id="rId25"/>
    <p:sldId id="280" r:id="rId26"/>
    <p:sldId id="289" r:id="rId27"/>
  </p:sldIdLst>
  <p:sldSz cx="12161838" cy="6858000"/>
  <p:notesSz cx="7102475" cy="9388475"/>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0066"/>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88" autoAdjust="0"/>
    <p:restoredTop sz="72570" autoAdjust="0"/>
  </p:normalViewPr>
  <p:slideViewPr>
    <p:cSldViewPr>
      <p:cViewPr varScale="1">
        <p:scale>
          <a:sx n="50" d="100"/>
          <a:sy n="50" d="100"/>
        </p:scale>
        <p:origin x="784" y="28"/>
      </p:cViewPr>
      <p:guideLst>
        <p:guide orient="horz" pos="2160"/>
        <p:guide pos="3831"/>
      </p:guideLst>
    </p:cSldViewPr>
  </p:slideViewPr>
  <p:notesTextViewPr>
    <p:cViewPr>
      <p:scale>
        <a:sx n="100" d="100"/>
        <a:sy n="100" d="100"/>
      </p:scale>
      <p:origin x="0" y="0"/>
    </p:cViewPr>
  </p:notesTextViewPr>
  <p:sorterViewPr>
    <p:cViewPr varScale="1">
      <p:scale>
        <a:sx n="1" d="1"/>
        <a:sy n="1" d="1"/>
      </p:scale>
      <p:origin x="0" y="-1950"/>
    </p:cViewPr>
  </p:sorterViewPr>
  <p:notesViewPr>
    <p:cSldViewPr>
      <p:cViewPr varScale="1">
        <p:scale>
          <a:sx n="85" d="100"/>
          <a:sy n="85" d="100"/>
        </p:scale>
        <p:origin x="38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342" tIns="46671" rIns="93342" bIns="46671"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3342" tIns="46671" rIns="93342" bIns="46671" rtlCol="0"/>
          <a:lstStyle>
            <a:lvl1pPr algn="r">
              <a:defRPr sz="1200"/>
            </a:lvl1pPr>
          </a:lstStyle>
          <a:p>
            <a:fld id="{49CCBD4D-4324-4D57-A0D2-B08898D7FDFA}" type="datetimeFigureOut">
              <a:rPr lang="en-US" smtClean="0"/>
              <a:t>8/25/2020</a:t>
            </a:fld>
            <a:endParaRPr lang="en-US"/>
          </a:p>
        </p:txBody>
      </p:sp>
      <p:sp>
        <p:nvSpPr>
          <p:cNvPr id="4" name="Slide Image Placeholder 3"/>
          <p:cNvSpPr>
            <a:spLocks noGrp="1" noRot="1" noChangeAspect="1"/>
          </p:cNvSpPr>
          <p:nvPr>
            <p:ph type="sldImg" idx="2"/>
          </p:nvPr>
        </p:nvSpPr>
        <p:spPr>
          <a:xfrm>
            <a:off x="428625" y="703263"/>
            <a:ext cx="6245225" cy="3521075"/>
          </a:xfrm>
          <a:prstGeom prst="rect">
            <a:avLst/>
          </a:prstGeom>
          <a:noFill/>
          <a:ln w="12700">
            <a:solidFill>
              <a:prstClr val="black"/>
            </a:solidFill>
          </a:ln>
        </p:spPr>
        <p:txBody>
          <a:bodyPr vert="horz" lIns="93342" tIns="46671" rIns="93342" bIns="46671"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3342" tIns="46671" rIns="93342" bIns="466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342" tIns="46671" rIns="93342" bIns="46671"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342" tIns="46671" rIns="93342" bIns="46671" rtlCol="0" anchor="b"/>
          <a:lstStyle>
            <a:lvl1pPr algn="r">
              <a:defRPr sz="1200"/>
            </a:lvl1pPr>
          </a:lstStyle>
          <a:p>
            <a:fld id="{C09D5F77-C562-4C38-B44C-D2A5663A6CC9}" type="slidenum">
              <a:rPr lang="en-US" smtClean="0"/>
              <a:t>‹#›</a:t>
            </a:fld>
            <a:endParaRPr lang="en-US"/>
          </a:p>
        </p:txBody>
      </p:sp>
    </p:spTree>
    <p:extLst>
      <p:ext uri="{BB962C8B-B14F-4D97-AF65-F5344CB8AC3E}">
        <p14:creationId xmlns:p14="http://schemas.microsoft.com/office/powerpoint/2010/main" val="2403295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lumMod val="75000"/>
                  </a:schemeClr>
                </a:solidFill>
                <a:cs typeface="Times New Roman" panose="02020603050405020304" pitchFamily="18" charset="0"/>
              </a:rPr>
              <a:t>Project E3: Educate, Empower, and Employ (August 27, 2020)</a:t>
            </a:r>
          </a:p>
          <a:p>
            <a:r>
              <a:rPr lang="en-US" dirty="0">
                <a:solidFill>
                  <a:schemeClr val="accent6">
                    <a:lumMod val="50000"/>
                  </a:schemeClr>
                </a:solidFill>
              </a:rPr>
              <a:t>Vocational Rehabilitation Technical Assistance Center: Targeted Communities (VR-TAC-TC) </a:t>
            </a:r>
          </a:p>
          <a:p>
            <a:endParaRPr lang="en-US" dirty="0">
              <a:solidFill>
                <a:schemeClr val="accent6">
                  <a:lumMod val="50000"/>
                </a:schemeClr>
              </a:solidFill>
            </a:endParaRPr>
          </a:p>
          <a:p>
            <a:r>
              <a:rPr lang="en-US" dirty="0">
                <a:solidFill>
                  <a:schemeClr val="accent6">
                    <a:lumMod val="50000"/>
                  </a:schemeClr>
                </a:solidFill>
              </a:rPr>
              <a:t>Integrated Resource Team Model</a:t>
            </a:r>
            <a:endParaRPr lang="en-US" dirty="0"/>
          </a:p>
        </p:txBody>
      </p:sp>
      <p:sp>
        <p:nvSpPr>
          <p:cNvPr id="4" name="Slide Number Placeholder 3"/>
          <p:cNvSpPr>
            <a:spLocks noGrp="1"/>
          </p:cNvSpPr>
          <p:nvPr>
            <p:ph type="sldNum" sz="quarter" idx="10"/>
          </p:nvPr>
        </p:nvSpPr>
        <p:spPr/>
        <p:txBody>
          <a:bodyPr/>
          <a:lstStyle/>
          <a:p>
            <a:fld id="{C09D5F77-C562-4C38-B44C-D2A5663A6CC9}" type="slidenum">
              <a:rPr lang="en-US" smtClean="0"/>
              <a:t>1</a:t>
            </a:fld>
            <a:endParaRPr lang="en-US"/>
          </a:p>
        </p:txBody>
      </p:sp>
    </p:spTree>
    <p:extLst>
      <p:ext uri="{BB962C8B-B14F-4D97-AF65-F5344CB8AC3E}">
        <p14:creationId xmlns:p14="http://schemas.microsoft.com/office/powerpoint/2010/main" val="2290121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21075"/>
          </a:xfrm>
        </p:spPr>
      </p:sp>
      <p:sp>
        <p:nvSpPr>
          <p:cNvPr id="3" name="Notes Placeholder 2"/>
          <p:cNvSpPr>
            <a:spLocks noGrp="1"/>
          </p:cNvSpPr>
          <p:nvPr>
            <p:ph type="body" idx="1"/>
          </p:nvPr>
        </p:nvSpPr>
        <p:spPr/>
        <p:txBody>
          <a:bodyPr/>
          <a:lstStyle/>
          <a:p>
            <a:r>
              <a:rPr lang="en-US" b="1" dirty="0"/>
              <a:t>IRT Pilot Updates</a:t>
            </a:r>
          </a:p>
          <a:p>
            <a:endParaRPr lang="en-US" dirty="0"/>
          </a:p>
          <a:p>
            <a:pPr>
              <a:lnSpc>
                <a:spcPct val="150000"/>
              </a:lnSpc>
            </a:pPr>
            <a:r>
              <a:rPr lang="en-US" sz="1200" b="1" u="sng" dirty="0"/>
              <a:t>Kentucky</a:t>
            </a:r>
          </a:p>
          <a:p>
            <a:pPr marL="342900" indent="-342900">
              <a:lnSpc>
                <a:spcPct val="150000"/>
              </a:lnSpc>
              <a:buFont typeface="Arial" panose="020B0604020202020204" pitchFamily="34" charset="0"/>
              <a:buChar char="•"/>
            </a:pPr>
            <a:r>
              <a:rPr lang="en-US" sz="1200" dirty="0"/>
              <a:t>Impact of COVID-19 resulted in suspension of the project.  </a:t>
            </a:r>
          </a:p>
          <a:p>
            <a:pPr marL="342900" indent="-342900">
              <a:lnSpc>
                <a:spcPct val="150000"/>
              </a:lnSpc>
              <a:buFont typeface="Arial" panose="020B0604020202020204" pitchFamily="34" charset="0"/>
              <a:buChar char="•"/>
            </a:pPr>
            <a:r>
              <a:rPr lang="en-US" sz="1200" dirty="0"/>
              <a:t>Lead Counselors for the project reassigned.</a:t>
            </a:r>
          </a:p>
          <a:p>
            <a:pPr marL="342900" indent="-342900">
              <a:lnSpc>
                <a:spcPct val="150000"/>
              </a:lnSpc>
              <a:buFont typeface="Arial" panose="020B0604020202020204" pitchFamily="34" charset="0"/>
              <a:buChar char="•"/>
            </a:pPr>
            <a:r>
              <a:rPr lang="en-US" sz="1200" dirty="0"/>
              <a:t>Project resumed this month</a:t>
            </a:r>
          </a:p>
          <a:p>
            <a:pPr marL="342900" indent="-342900">
              <a:lnSpc>
                <a:spcPct val="150000"/>
              </a:lnSpc>
              <a:buFont typeface="Arial" panose="020B0604020202020204" pitchFamily="34" charset="0"/>
              <a:buChar char="•"/>
            </a:pPr>
            <a:r>
              <a:rPr lang="en-US" sz="1200" dirty="0"/>
              <a:t>Next steps</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2238237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21075"/>
          </a:xfrm>
        </p:spPr>
      </p:sp>
      <p:sp>
        <p:nvSpPr>
          <p:cNvPr id="3" name="Notes Placeholder 2"/>
          <p:cNvSpPr>
            <a:spLocks noGrp="1"/>
          </p:cNvSpPr>
          <p:nvPr>
            <p:ph type="body" idx="1"/>
          </p:nvPr>
        </p:nvSpPr>
        <p:spPr/>
        <p:txBody>
          <a:bodyPr/>
          <a:lstStyle/>
          <a:p>
            <a:pPr marL="466710" lvl="3">
              <a:lnSpc>
                <a:spcPct val="130000"/>
              </a:lnSpc>
              <a:buClr>
                <a:schemeClr val="accent3"/>
              </a:buClr>
              <a:buSzPct val="100000"/>
            </a:pPr>
            <a:r>
              <a:rPr lang="en-US" baseline="0" dirty="0"/>
              <a:t>Southern University and A&amp;M College  is leading the efforts in New Mexico. The two groups identified with the state VR agency as most in need of intensive services are:</a:t>
            </a:r>
            <a:endParaRPr lang="en-US" dirty="0">
              <a:cs typeface="Times New Roman" panose="02020603050405020304" pitchFamily="18" charset="0"/>
            </a:endParaRPr>
          </a:p>
          <a:p>
            <a:pPr marL="933420" lvl="3" indent="-466710">
              <a:lnSpc>
                <a:spcPct val="130000"/>
              </a:lnSpc>
              <a:buClr>
                <a:schemeClr val="accent3"/>
              </a:buClr>
              <a:buSzPct val="100000"/>
              <a:buFont typeface="Courier New" panose="02070309020205020404" pitchFamily="49" charset="0"/>
              <a:buChar char="o"/>
            </a:pPr>
            <a:r>
              <a:rPr lang="en-US" b="1" dirty="0">
                <a:cs typeface="Times New Roman" panose="02020603050405020304" pitchFamily="18" charset="0"/>
              </a:rPr>
              <a:t>Group 1: </a:t>
            </a:r>
            <a:r>
              <a:rPr lang="en-US" dirty="0">
                <a:cs typeface="Times New Roman" panose="02020603050405020304" pitchFamily="18" charset="0"/>
              </a:rPr>
              <a:t>Persons with a primary disability of anxiety disorder, depressive disorder, personality discords, and/or other mood disorders. </a:t>
            </a:r>
          </a:p>
          <a:p>
            <a:pPr marL="933420" lvl="3" indent="-466710">
              <a:lnSpc>
                <a:spcPct val="130000"/>
              </a:lnSpc>
              <a:buClr>
                <a:schemeClr val="accent3"/>
              </a:buClr>
              <a:buSzPct val="100000"/>
              <a:buFont typeface="Courier New" panose="02070309020205020404" pitchFamily="49" charset="0"/>
              <a:buChar char="o"/>
            </a:pPr>
            <a:endParaRPr lang="en-US" dirty="0">
              <a:cs typeface="Times New Roman" panose="02020603050405020304" pitchFamily="18" charset="0"/>
            </a:endParaRPr>
          </a:p>
          <a:p>
            <a:pPr marL="933420" lvl="3" indent="-466710">
              <a:lnSpc>
                <a:spcPct val="130000"/>
              </a:lnSpc>
              <a:buClr>
                <a:schemeClr val="accent3"/>
              </a:buClr>
              <a:buSzPct val="100000"/>
              <a:buFont typeface="Courier New" panose="02070309020205020404" pitchFamily="49" charset="0"/>
              <a:buChar char="o"/>
            </a:pPr>
            <a:r>
              <a:rPr lang="en-US" b="1" dirty="0">
                <a:cs typeface="Times New Roman" panose="02020603050405020304" pitchFamily="18" charset="0"/>
              </a:rPr>
              <a:t>Group 2: </a:t>
            </a:r>
            <a:r>
              <a:rPr lang="en-US" dirty="0">
                <a:cs typeface="Times New Roman" panose="02020603050405020304" pitchFamily="18" charset="0"/>
              </a:rPr>
              <a:t>Persons with a primary disability of alcohol abuse or drug dependence.</a:t>
            </a:r>
            <a:br>
              <a:rPr lang="en-US" dirty="0">
                <a:cs typeface="Times New Roman" panose="02020603050405020304" pitchFamily="18" charset="0"/>
              </a:rPr>
            </a:br>
            <a:endParaRPr lang="en-US" dirty="0">
              <a:cs typeface="Times New Roman" panose="02020603050405020304" pitchFamily="18" charset="0"/>
            </a:endParaRPr>
          </a:p>
          <a:p>
            <a:pPr lvl="2">
              <a:lnSpc>
                <a:spcPct val="100000"/>
              </a:lnSpc>
            </a:pPr>
            <a:endParaRPr lang="en-US" dirty="0"/>
          </a:p>
          <a:p>
            <a:pPr lvl="0">
              <a:lnSpc>
                <a:spcPct val="100000"/>
              </a:lnSpc>
            </a:pPr>
            <a:r>
              <a:rPr lang="en-US" dirty="0"/>
              <a:t>It is important to reiterate that each of these efforts will address needs of people with disabilities who also have low socioeconomic status and meet the RSA definition of high leverage group with national applicability. </a:t>
            </a:r>
          </a:p>
          <a:p>
            <a:pPr defTabSz="933420">
              <a:lnSpc>
                <a:spcPct val="110000"/>
              </a:lnSpc>
              <a:defRPr/>
            </a:pPr>
            <a:endParaRPr lang="en-US" b="1" dirty="0"/>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3368290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21075"/>
          </a:xfrm>
        </p:spPr>
      </p:sp>
      <p:sp>
        <p:nvSpPr>
          <p:cNvPr id="3" name="Notes Placeholder 2"/>
          <p:cNvSpPr>
            <a:spLocks noGrp="1"/>
          </p:cNvSpPr>
          <p:nvPr>
            <p:ph type="body" idx="1"/>
          </p:nvPr>
        </p:nvSpPr>
        <p:spPr/>
        <p:txBody>
          <a:bodyPr/>
          <a:lstStyle/>
          <a:p>
            <a:r>
              <a:rPr lang="en-US" b="1" dirty="0"/>
              <a:t>IRT Pilot Updates</a:t>
            </a:r>
          </a:p>
          <a:p>
            <a:endParaRPr lang="en-US" dirty="0"/>
          </a:p>
          <a:p>
            <a:pPr>
              <a:lnSpc>
                <a:spcPct val="150000"/>
              </a:lnSpc>
            </a:pPr>
            <a:r>
              <a:rPr lang="en-US" sz="2400" b="1" u="sng" dirty="0"/>
              <a:t>New Mexico</a:t>
            </a:r>
          </a:p>
          <a:p>
            <a:pPr marL="342900" indent="-342900">
              <a:lnSpc>
                <a:spcPct val="150000"/>
              </a:lnSpc>
              <a:buFont typeface="Arial" panose="020B0604020202020204" pitchFamily="34" charset="0"/>
              <a:buChar char="•"/>
            </a:pPr>
            <a:r>
              <a:rPr lang="en-US" sz="2400" dirty="0"/>
              <a:t>Lead counselors in Albuquerque (TC1) and Deming (TC2)</a:t>
            </a:r>
          </a:p>
          <a:p>
            <a:pPr marL="342900" indent="-342900">
              <a:lnSpc>
                <a:spcPct val="150000"/>
              </a:lnSpc>
              <a:buFont typeface="Arial" panose="020B0604020202020204" pitchFamily="34" charset="0"/>
              <a:buChar char="•"/>
            </a:pPr>
            <a:r>
              <a:rPr lang="en-US" sz="2400" dirty="0"/>
              <a:t>New partner – Casa de Phoenix (</a:t>
            </a:r>
            <a:r>
              <a:rPr lang="en-US" sz="2400" dirty="0" err="1"/>
              <a:t>HopeWorks</a:t>
            </a:r>
            <a:r>
              <a:rPr lang="en-US" sz="2400" dirty="0"/>
              <a:t>), Albuquerque</a:t>
            </a:r>
          </a:p>
          <a:p>
            <a:pPr marL="800100" lvl="1" indent="-342900">
              <a:lnSpc>
                <a:spcPct val="150000"/>
              </a:lnSpc>
              <a:buFont typeface="Arial" panose="020B0604020202020204" pitchFamily="34" charset="0"/>
              <a:buChar char="•"/>
            </a:pPr>
            <a:r>
              <a:rPr lang="en-US" sz="2400" dirty="0"/>
              <a:t>Residential treatment program for individuals with substance abuse and mental health issues who are homeless</a:t>
            </a:r>
          </a:p>
          <a:p>
            <a:pPr marL="342900" indent="-342900">
              <a:lnSpc>
                <a:spcPct val="150000"/>
              </a:lnSpc>
              <a:buFont typeface="Arial" panose="020B0604020202020204" pitchFamily="34" charset="0"/>
              <a:buChar char="•"/>
            </a:pPr>
            <a:r>
              <a:rPr lang="en-US" sz="2400" dirty="0"/>
              <a:t>Increase participation of core partners in the WDS</a:t>
            </a:r>
          </a:p>
          <a:p>
            <a:pPr marL="342900" indent="-342900">
              <a:lnSpc>
                <a:spcPct val="150000"/>
              </a:lnSpc>
              <a:buFont typeface="Arial" panose="020B0604020202020204" pitchFamily="34" charset="0"/>
              <a:buChar char="•"/>
            </a:pPr>
            <a:r>
              <a:rPr lang="en-US" sz="2400" dirty="0"/>
              <a:t>Next steps</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12</a:t>
            </a:fld>
            <a:endParaRPr lang="en-US"/>
          </a:p>
        </p:txBody>
      </p:sp>
    </p:spTree>
    <p:extLst>
      <p:ext uri="{BB962C8B-B14F-4D97-AF65-F5344CB8AC3E}">
        <p14:creationId xmlns:p14="http://schemas.microsoft.com/office/powerpoint/2010/main" val="1836126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21075"/>
          </a:xfrm>
        </p:spPr>
      </p:sp>
      <p:sp>
        <p:nvSpPr>
          <p:cNvPr id="3" name="Notes Placeholder 2"/>
          <p:cNvSpPr>
            <a:spLocks noGrp="1"/>
          </p:cNvSpPr>
          <p:nvPr>
            <p:ph type="body" idx="1"/>
          </p:nvPr>
        </p:nvSpPr>
        <p:spPr/>
        <p:txBody>
          <a:bodyPr/>
          <a:lstStyle/>
          <a:p>
            <a:pPr marL="466710" lvl="3">
              <a:lnSpc>
                <a:spcPct val="130000"/>
              </a:lnSpc>
              <a:buClr>
                <a:schemeClr val="accent3"/>
              </a:buClr>
              <a:buSzPct val="100000"/>
            </a:pPr>
            <a:r>
              <a:rPr lang="en-US" baseline="0" dirty="0"/>
              <a:t>University of Kentucky is leading the efforts in Oregon. The two groups identified with the state VR agency as most in need of intensive services are:</a:t>
            </a:r>
          </a:p>
          <a:p>
            <a:pPr marL="466710" lvl="3">
              <a:lnSpc>
                <a:spcPct val="130000"/>
              </a:lnSpc>
              <a:buClr>
                <a:schemeClr val="accent3"/>
              </a:buClr>
              <a:buSzPct val="100000"/>
            </a:pPr>
            <a:endParaRPr lang="en-US" dirty="0">
              <a:cs typeface="Times New Roman" panose="02020603050405020304" pitchFamily="18" charset="0"/>
            </a:endParaRPr>
          </a:p>
          <a:p>
            <a:pPr marL="933420" lvl="3" indent="-466710">
              <a:lnSpc>
                <a:spcPct val="130000"/>
              </a:lnSpc>
              <a:buClr>
                <a:schemeClr val="accent3"/>
              </a:buClr>
              <a:buSzPct val="100000"/>
              <a:buFont typeface="Courier New" panose="02070309020205020404" pitchFamily="49" charset="0"/>
              <a:buChar char="o"/>
            </a:pPr>
            <a:r>
              <a:rPr lang="en-US" b="1" dirty="0">
                <a:cs typeface="Times New Roman" panose="02020603050405020304" pitchFamily="18" charset="0"/>
              </a:rPr>
              <a:t>Group 1: </a:t>
            </a:r>
            <a:r>
              <a:rPr lang="en-US" dirty="0">
                <a:cs typeface="Times New Roman" panose="02020603050405020304" pitchFamily="18" charset="0"/>
              </a:rPr>
              <a:t>Students or transition-aged youth (ages 14-24 at the time of contact with the Project) who are residents of rural &amp; remote communities, and who have specific sensory impairments, or deaf-blindness, seeking VR services.</a:t>
            </a:r>
          </a:p>
          <a:p>
            <a:pPr marL="933420" lvl="3" indent="-466710">
              <a:lnSpc>
                <a:spcPct val="130000"/>
              </a:lnSpc>
              <a:buClr>
                <a:schemeClr val="accent3"/>
              </a:buClr>
              <a:buSzPct val="100000"/>
              <a:buFont typeface="Courier New" panose="02070309020205020404" pitchFamily="49" charset="0"/>
              <a:buChar char="o"/>
            </a:pPr>
            <a:endParaRPr lang="en-US" dirty="0">
              <a:cs typeface="Times New Roman" panose="02020603050405020304" pitchFamily="18" charset="0"/>
            </a:endParaRPr>
          </a:p>
          <a:p>
            <a:pPr marL="933420" lvl="3" indent="-466710">
              <a:lnSpc>
                <a:spcPct val="130000"/>
              </a:lnSpc>
              <a:buClr>
                <a:schemeClr val="accent3"/>
              </a:buClr>
              <a:buSzPct val="100000"/>
              <a:buFont typeface="Courier New" panose="02070309020205020404" pitchFamily="49" charset="0"/>
              <a:buChar char="o"/>
            </a:pPr>
            <a:r>
              <a:rPr lang="en-US" b="1" dirty="0">
                <a:cs typeface="Times New Roman" panose="02020603050405020304" pitchFamily="18" charset="0"/>
              </a:rPr>
              <a:t>Group 2: </a:t>
            </a:r>
            <a:r>
              <a:rPr lang="en-US" dirty="0">
                <a:cs typeface="Times New Roman" panose="02020603050405020304" pitchFamily="18" charset="0"/>
              </a:rPr>
              <a:t>Adults over age 24 who have specific sensory impairments including blindness, other visual impairments, who are residents of rural &amp; remote communities</a:t>
            </a:r>
          </a:p>
          <a:p>
            <a:pPr lvl="2">
              <a:lnSpc>
                <a:spcPct val="100000"/>
              </a:lnSpc>
            </a:pPr>
            <a:endParaRPr lang="en-US" dirty="0"/>
          </a:p>
          <a:p>
            <a:pPr lvl="0">
              <a:lnSpc>
                <a:spcPct val="100000"/>
              </a:lnSpc>
            </a:pPr>
            <a:r>
              <a:rPr lang="en-US" dirty="0"/>
              <a:t>It is important to reiterate that each of these efforts will address needs of people with disabilities who also have low socioeconomic status and meet the RSA definition of high leverage group with national applicability. </a:t>
            </a:r>
          </a:p>
          <a:p>
            <a:pPr defTabSz="933420">
              <a:lnSpc>
                <a:spcPct val="110000"/>
              </a:lnSpc>
              <a:defRPr/>
            </a:pPr>
            <a:endParaRPr lang="en-US" b="1" dirty="0"/>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2464224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21075"/>
          </a:xfrm>
        </p:spPr>
      </p:sp>
      <p:sp>
        <p:nvSpPr>
          <p:cNvPr id="3" name="Notes Placeholder 2"/>
          <p:cNvSpPr>
            <a:spLocks noGrp="1"/>
          </p:cNvSpPr>
          <p:nvPr>
            <p:ph type="body" idx="1"/>
          </p:nvPr>
        </p:nvSpPr>
        <p:spPr/>
        <p:txBody>
          <a:bodyPr/>
          <a:lstStyle/>
          <a:p>
            <a:r>
              <a:rPr lang="en-US" b="1" dirty="0"/>
              <a:t>IRT Pilot Updates</a:t>
            </a:r>
          </a:p>
          <a:p>
            <a:endParaRPr lang="en-US" dirty="0"/>
          </a:p>
          <a:p>
            <a:pPr>
              <a:lnSpc>
                <a:spcPct val="150000"/>
              </a:lnSpc>
            </a:pPr>
            <a:r>
              <a:rPr lang="en-US" sz="2400" b="1" u="sng" dirty="0"/>
              <a:t>Oregon</a:t>
            </a:r>
          </a:p>
          <a:p>
            <a:pPr marL="342900" indent="-342900">
              <a:lnSpc>
                <a:spcPct val="150000"/>
              </a:lnSpc>
              <a:buFont typeface="Arial" panose="020B0604020202020204" pitchFamily="34" charset="0"/>
              <a:buChar char="•"/>
            </a:pPr>
            <a:r>
              <a:rPr lang="en-US" sz="2400" dirty="0"/>
              <a:t>Lead counselor in Medford (TC1) </a:t>
            </a:r>
          </a:p>
          <a:p>
            <a:pPr marL="342900" indent="-342900">
              <a:lnSpc>
                <a:spcPct val="150000"/>
              </a:lnSpc>
              <a:buFont typeface="Arial" panose="020B0604020202020204" pitchFamily="34" charset="0"/>
              <a:buChar char="•"/>
            </a:pPr>
            <a:r>
              <a:rPr lang="en-US" sz="2400" dirty="0"/>
              <a:t>Updates….</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3067211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21075"/>
          </a:xfrm>
        </p:spPr>
      </p:sp>
      <p:sp>
        <p:nvSpPr>
          <p:cNvPr id="3" name="Notes Placeholder 2"/>
          <p:cNvSpPr>
            <a:spLocks noGrp="1"/>
          </p:cNvSpPr>
          <p:nvPr>
            <p:ph type="body" idx="1"/>
          </p:nvPr>
        </p:nvSpPr>
        <p:spPr/>
        <p:txBody>
          <a:bodyPr/>
          <a:lstStyle/>
          <a:p>
            <a:pPr lvl="0">
              <a:lnSpc>
                <a:spcPct val="100000"/>
              </a:lnSpc>
            </a:pPr>
            <a:r>
              <a:rPr lang="en-US" baseline="0" dirty="0"/>
              <a:t>George Washington University is  leading the efforts in Martinsville, Henry Counties, and Hampton Roads Region of Virginia . The two groups identified with the state VR agencies as most in need of intensive services are </a:t>
            </a:r>
            <a:r>
              <a:rPr lang="en-US" dirty="0">
                <a:latin typeface="Times New Roman" panose="02020603050405020304" pitchFamily="18" charset="0"/>
              </a:rPr>
              <a:t>consumers with drug abuse\dependence; and persons with mental illness (i.e. Anxiety Disorder, Depressive and Other Mood Disorders, Mental Illness, Mental Illness Not Listed, Personality Disorders, Schizophrenia/Psychotic Disorders).</a:t>
            </a:r>
          </a:p>
          <a:p>
            <a:pPr lvl="2">
              <a:lnSpc>
                <a:spcPct val="100000"/>
              </a:lnSpc>
            </a:pPr>
            <a:endParaRPr lang="en-US" dirty="0">
              <a:latin typeface="Times New Roman" panose="02020603050405020304" pitchFamily="18" charset="0"/>
            </a:endParaRPr>
          </a:p>
          <a:p>
            <a:pPr lvl="0">
              <a:lnSpc>
                <a:spcPct val="100000"/>
              </a:lnSpc>
            </a:pPr>
            <a:r>
              <a:rPr lang="en-US" dirty="0">
                <a:latin typeface="Times New Roman" panose="02020603050405020304" pitchFamily="18" charset="0"/>
              </a:rPr>
              <a:t>It is important to reiterate that each of these efforts will address needs of people with disabilities who also have low socioeconomic status and meet the RSA definition of high leverage group with national applicability. </a:t>
            </a:r>
          </a:p>
          <a:p>
            <a:pPr defTabSz="933420">
              <a:lnSpc>
                <a:spcPct val="110000"/>
              </a:lnSpc>
              <a:defRPr/>
            </a:pPr>
            <a:endParaRPr lang="en-US" b="1" dirty="0"/>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15</a:t>
            </a:fld>
            <a:endParaRPr lang="en-US"/>
          </a:p>
        </p:txBody>
      </p:sp>
    </p:spTree>
    <p:extLst>
      <p:ext uri="{BB962C8B-B14F-4D97-AF65-F5344CB8AC3E}">
        <p14:creationId xmlns:p14="http://schemas.microsoft.com/office/powerpoint/2010/main" val="2107579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21075"/>
          </a:xfrm>
        </p:spPr>
      </p:sp>
      <p:sp>
        <p:nvSpPr>
          <p:cNvPr id="3" name="Notes Placeholder 2"/>
          <p:cNvSpPr>
            <a:spLocks noGrp="1"/>
          </p:cNvSpPr>
          <p:nvPr>
            <p:ph type="body" idx="1"/>
          </p:nvPr>
        </p:nvSpPr>
        <p:spPr/>
        <p:txBody>
          <a:bodyPr/>
          <a:lstStyle/>
          <a:p>
            <a:r>
              <a:rPr lang="en-US" b="1" dirty="0"/>
              <a:t>IRT Pilot Updates</a:t>
            </a:r>
          </a:p>
          <a:p>
            <a:endParaRPr lang="en-US" dirty="0"/>
          </a:p>
          <a:p>
            <a:pPr>
              <a:lnSpc>
                <a:spcPct val="150000"/>
              </a:lnSpc>
            </a:pPr>
            <a:r>
              <a:rPr lang="en-US" sz="2400" b="1" u="sng" dirty="0"/>
              <a:t>Virginia</a:t>
            </a:r>
          </a:p>
          <a:p>
            <a:pPr marL="342900" indent="-342900">
              <a:lnSpc>
                <a:spcPct val="150000"/>
              </a:lnSpc>
              <a:buFont typeface="Arial" panose="020B0604020202020204" pitchFamily="34" charset="0"/>
              <a:buChar char="•"/>
            </a:pPr>
            <a:r>
              <a:rPr lang="en-US" sz="2400" dirty="0"/>
              <a:t>Martinsville (TC1) and Hampton Roads (TC2)</a:t>
            </a:r>
          </a:p>
          <a:p>
            <a:pPr marL="342900" indent="-342900">
              <a:lnSpc>
                <a:spcPct val="150000"/>
              </a:lnSpc>
              <a:buFont typeface="Arial" panose="020B0604020202020204" pitchFamily="34" charset="0"/>
              <a:buChar char="•"/>
            </a:pPr>
            <a:r>
              <a:rPr lang="en-US" sz="2400" dirty="0"/>
              <a:t>Updates from DJ….</a:t>
            </a:r>
          </a:p>
          <a:p>
            <a:pPr marL="342900" indent="-342900">
              <a:lnSpc>
                <a:spcPct val="150000"/>
              </a:lnSpc>
              <a:buFont typeface="Arial" panose="020B0604020202020204" pitchFamily="34" charset="0"/>
              <a:buChar char="•"/>
            </a:pPr>
            <a:r>
              <a:rPr lang="en-US" sz="2400" dirty="0"/>
              <a:t>Statewide Implementation model to sustain change</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16</a:t>
            </a:fld>
            <a:endParaRPr lang="en-US"/>
          </a:p>
        </p:txBody>
      </p:sp>
    </p:spTree>
    <p:extLst>
      <p:ext uri="{BB962C8B-B14F-4D97-AF65-F5344CB8AC3E}">
        <p14:creationId xmlns:p14="http://schemas.microsoft.com/office/powerpoint/2010/main" val="4053172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 about dad and newspaper</a:t>
            </a:r>
          </a:p>
        </p:txBody>
      </p:sp>
      <p:sp>
        <p:nvSpPr>
          <p:cNvPr id="4" name="Slide Number Placeholder 3"/>
          <p:cNvSpPr>
            <a:spLocks noGrp="1"/>
          </p:cNvSpPr>
          <p:nvPr>
            <p:ph type="sldNum" sz="quarter" idx="5"/>
          </p:nvPr>
        </p:nvSpPr>
        <p:spPr/>
        <p:txBody>
          <a:bodyPr/>
          <a:lstStyle/>
          <a:p>
            <a:fld id="{834C5DFC-A525-436E-8914-BF7504A9848C}" type="slidenum">
              <a:rPr lang="en-US" smtClean="0"/>
              <a:t>17</a:t>
            </a:fld>
            <a:endParaRPr lang="en-US"/>
          </a:p>
        </p:txBody>
      </p:sp>
    </p:spTree>
    <p:extLst>
      <p:ext uri="{BB962C8B-B14F-4D97-AF65-F5344CB8AC3E}">
        <p14:creationId xmlns:p14="http://schemas.microsoft.com/office/powerpoint/2010/main" val="1599269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 about dad and newspaper</a:t>
            </a:r>
          </a:p>
        </p:txBody>
      </p:sp>
      <p:sp>
        <p:nvSpPr>
          <p:cNvPr id="4" name="Slide Number Placeholder 3"/>
          <p:cNvSpPr>
            <a:spLocks noGrp="1"/>
          </p:cNvSpPr>
          <p:nvPr>
            <p:ph type="sldNum" sz="quarter" idx="5"/>
          </p:nvPr>
        </p:nvSpPr>
        <p:spPr/>
        <p:txBody>
          <a:bodyPr/>
          <a:lstStyle/>
          <a:p>
            <a:fld id="{834C5DFC-A525-436E-8914-BF7504A9848C}" type="slidenum">
              <a:rPr lang="en-US" smtClean="0"/>
              <a:t>18</a:t>
            </a:fld>
            <a:endParaRPr lang="en-US"/>
          </a:p>
        </p:txBody>
      </p:sp>
    </p:spTree>
    <p:extLst>
      <p:ext uri="{BB962C8B-B14F-4D97-AF65-F5344CB8AC3E}">
        <p14:creationId xmlns:p14="http://schemas.microsoft.com/office/powerpoint/2010/main" val="3644369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21075"/>
          </a:xfrm>
        </p:spPr>
      </p:sp>
      <p:sp>
        <p:nvSpPr>
          <p:cNvPr id="3" name="Notes Placeholder 2"/>
          <p:cNvSpPr>
            <a:spLocks noGrp="1"/>
          </p:cNvSpPr>
          <p:nvPr>
            <p:ph type="body" idx="1"/>
          </p:nvPr>
        </p:nvSpPr>
        <p:spPr/>
        <p:txBody>
          <a:bodyPr/>
          <a:lstStyle/>
          <a:p>
            <a:r>
              <a:rPr lang="en-US" b="1" dirty="0"/>
              <a:t>IRT Pilot Updates</a:t>
            </a:r>
          </a:p>
          <a:p>
            <a:endParaRPr lang="en-US" dirty="0"/>
          </a:p>
          <a:p>
            <a:pPr>
              <a:lnSpc>
                <a:spcPct val="150000"/>
              </a:lnSpc>
            </a:pPr>
            <a:r>
              <a:rPr lang="en-US" sz="2400" b="1" u="sng" dirty="0"/>
              <a:t>Virginia</a:t>
            </a:r>
          </a:p>
          <a:p>
            <a:pPr marL="342900" indent="-342900">
              <a:lnSpc>
                <a:spcPct val="150000"/>
              </a:lnSpc>
              <a:buFont typeface="Arial" panose="020B0604020202020204" pitchFamily="34" charset="0"/>
              <a:buChar char="•"/>
            </a:pPr>
            <a:r>
              <a:rPr lang="en-US" sz="2400" dirty="0"/>
              <a:t>Martinsville (TC1) and Hampton Roads (TC2)</a:t>
            </a:r>
          </a:p>
          <a:p>
            <a:pPr marL="342900" indent="-342900">
              <a:lnSpc>
                <a:spcPct val="150000"/>
              </a:lnSpc>
              <a:buFont typeface="Arial" panose="020B0604020202020204" pitchFamily="34" charset="0"/>
              <a:buChar char="•"/>
            </a:pPr>
            <a:r>
              <a:rPr lang="en-US" sz="2400" dirty="0"/>
              <a:t>Updates from DJ….</a:t>
            </a:r>
          </a:p>
          <a:p>
            <a:pPr marL="342900" indent="-342900">
              <a:lnSpc>
                <a:spcPct val="150000"/>
              </a:lnSpc>
              <a:buFont typeface="Arial" panose="020B0604020202020204" pitchFamily="34" charset="0"/>
              <a:buChar char="•"/>
            </a:pPr>
            <a:r>
              <a:rPr lang="en-US" sz="2400" dirty="0"/>
              <a:t>Statewide Implementation model to sustain change</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24</a:t>
            </a:fld>
            <a:endParaRPr lang="en-US"/>
          </a:p>
        </p:txBody>
      </p:sp>
    </p:spTree>
    <p:extLst>
      <p:ext uri="{BB962C8B-B14F-4D97-AF65-F5344CB8AC3E}">
        <p14:creationId xmlns:p14="http://schemas.microsoft.com/office/powerpoint/2010/main" val="3100758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21075"/>
          </a:xfrm>
        </p:spPr>
      </p:sp>
      <p:sp>
        <p:nvSpPr>
          <p:cNvPr id="3" name="Notes Placeholder 2"/>
          <p:cNvSpPr>
            <a:spLocks noGrp="1"/>
          </p:cNvSpPr>
          <p:nvPr>
            <p:ph type="body" idx="1"/>
          </p:nvPr>
        </p:nvSpPr>
        <p:spPr/>
        <p:txBody>
          <a:bodyPr/>
          <a:lstStyle/>
          <a:p>
            <a:pPr algn="just"/>
            <a:r>
              <a:rPr lang="en-US" dirty="0">
                <a:cs typeface="Times New Roman" panose="02020603050405020304" pitchFamily="18" charset="0"/>
              </a:rPr>
              <a:t>The contents of this presentation were developed with support from the Vocational Rehabilitation Technical Assistance Center for Targeted Communities (VR TAC TC: Project E3) at the Department of Rehabilitation and Disability Studies, Southern University, Baton Rouge, LA funded by the U.S. Department of Education, Rehabilitation Services Administration (Grant# H264F15003). </a:t>
            </a:r>
          </a:p>
          <a:p>
            <a:pPr algn="just"/>
            <a:endParaRPr lang="en-US" dirty="0">
              <a:cs typeface="Times New Roman" panose="02020603050405020304" pitchFamily="18" charset="0"/>
            </a:endParaRPr>
          </a:p>
          <a:p>
            <a:pPr algn="just"/>
            <a:r>
              <a:rPr lang="en-US" dirty="0">
                <a:cs typeface="Times New Roman" panose="02020603050405020304" pitchFamily="18" charset="0"/>
              </a:rPr>
              <a:t>The ideas, opinions, and conclusions expressed, however, are those of the presenters and do not represent recommendations, endorsements, or policies of the U.S. Department of Education.</a:t>
            </a:r>
          </a:p>
          <a:p>
            <a:endParaRPr lang="en-US" sz="2900" dirty="0">
              <a:solidFill>
                <a:srgbClr val="0000FF"/>
              </a:solidFill>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dirty="0"/>
          </a:p>
        </p:txBody>
      </p:sp>
    </p:spTree>
    <p:extLst>
      <p:ext uri="{BB962C8B-B14F-4D97-AF65-F5344CB8AC3E}">
        <p14:creationId xmlns:p14="http://schemas.microsoft.com/office/powerpoint/2010/main" val="2210097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21075"/>
          </a:xfrm>
        </p:spPr>
      </p:sp>
      <p:sp>
        <p:nvSpPr>
          <p:cNvPr id="3" name="Notes Placeholder 2"/>
          <p:cNvSpPr>
            <a:spLocks noGrp="1"/>
          </p:cNvSpPr>
          <p:nvPr>
            <p:ph type="body" idx="1"/>
          </p:nvPr>
        </p:nvSpPr>
        <p:spPr/>
        <p:txBody>
          <a:bodyPr/>
          <a:lstStyle/>
          <a:p>
            <a:r>
              <a:rPr lang="en-US" b="1" dirty="0"/>
              <a:t>Questions</a:t>
            </a:r>
          </a:p>
        </p:txBody>
      </p:sp>
      <p:sp>
        <p:nvSpPr>
          <p:cNvPr id="4" name="Slide Number Placeholder 3"/>
          <p:cNvSpPr>
            <a:spLocks noGrp="1"/>
          </p:cNvSpPr>
          <p:nvPr>
            <p:ph type="sldNum" sz="quarter" idx="10"/>
          </p:nvPr>
        </p:nvSpPr>
        <p:spPr/>
        <p:txBody>
          <a:bodyPr/>
          <a:lstStyle/>
          <a:p>
            <a:fld id="{69C971FF-EF28-4195-A575-329446EFAA55}" type="slidenum">
              <a:rPr lang="en-US" smtClean="0"/>
              <a:t>25</a:t>
            </a:fld>
            <a:endParaRPr lang="en-US"/>
          </a:p>
        </p:txBody>
      </p:sp>
    </p:spTree>
    <p:extLst>
      <p:ext uri="{BB962C8B-B14F-4D97-AF65-F5344CB8AC3E}">
        <p14:creationId xmlns:p14="http://schemas.microsoft.com/office/powerpoint/2010/main" val="223588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21075"/>
          </a:xfrm>
        </p:spPr>
      </p:sp>
      <p:sp>
        <p:nvSpPr>
          <p:cNvPr id="3" name="Notes Placeholder 2"/>
          <p:cNvSpPr>
            <a:spLocks noGrp="1"/>
          </p:cNvSpPr>
          <p:nvPr>
            <p:ph type="body" idx="1"/>
          </p:nvPr>
        </p:nvSpPr>
        <p:spPr/>
        <p:txBody>
          <a:bodyPr/>
          <a:lstStyle/>
          <a:p>
            <a:endParaRPr lang="en-US" sz="900" dirty="0">
              <a:solidFill>
                <a:schemeClr val="tx1">
                  <a:lumMod val="50000"/>
                </a:schemeClr>
              </a:solidFill>
              <a:cs typeface="Times New Roman" panose="02020603050405020304" pitchFamily="18" charset="0"/>
            </a:endParaRPr>
          </a:p>
          <a:p>
            <a:pPr marL="0" indent="0">
              <a:lnSpc>
                <a:spcPct val="110000"/>
              </a:lnSpc>
              <a:spcBef>
                <a:spcPts val="0"/>
              </a:spcBef>
              <a:buNone/>
            </a:pPr>
            <a:r>
              <a:rPr lang="en-US" sz="900" b="0" dirty="0">
                <a:solidFill>
                  <a:schemeClr val="tx1">
                    <a:lumMod val="50000"/>
                  </a:schemeClr>
                </a:solidFill>
                <a:cs typeface="Times New Roman" panose="02020603050405020304" pitchFamily="18" charset="0"/>
              </a:rPr>
              <a:t>Brian Ingram, National Disability Institute (NDI)</a:t>
            </a:r>
          </a:p>
          <a:p>
            <a:pPr marL="0" indent="0">
              <a:lnSpc>
                <a:spcPct val="110000"/>
              </a:lnSpc>
              <a:spcBef>
                <a:spcPts val="0"/>
              </a:spcBef>
              <a:buNone/>
            </a:pPr>
            <a:r>
              <a:rPr lang="en-US" sz="900" b="0" dirty="0">
                <a:solidFill>
                  <a:schemeClr val="tx1">
                    <a:lumMod val="50000"/>
                  </a:schemeClr>
                </a:solidFill>
                <a:cs typeface="Times New Roman" panose="02020603050405020304" pitchFamily="18" charset="0"/>
              </a:rPr>
              <a:t>Email: bingram@ndi-inc.org</a:t>
            </a:r>
          </a:p>
          <a:p>
            <a:pPr marL="0" indent="0">
              <a:lnSpc>
                <a:spcPct val="110000"/>
              </a:lnSpc>
              <a:spcBef>
                <a:spcPts val="0"/>
              </a:spcBef>
              <a:buNone/>
            </a:pPr>
            <a:endParaRPr lang="en-US" sz="900" b="0" dirty="0">
              <a:solidFill>
                <a:schemeClr val="tx1">
                  <a:lumMod val="50000"/>
                </a:schemeClr>
              </a:solidFill>
              <a:cs typeface="Times New Roman" panose="02020603050405020304" pitchFamily="18" charset="0"/>
            </a:endParaRPr>
          </a:p>
          <a:p>
            <a:pPr marL="0" indent="0">
              <a:lnSpc>
                <a:spcPct val="110000"/>
              </a:lnSpc>
              <a:spcBef>
                <a:spcPts val="0"/>
              </a:spcBef>
              <a:buNone/>
            </a:pPr>
            <a:r>
              <a:rPr lang="en-US" sz="900" dirty="0">
                <a:solidFill>
                  <a:schemeClr val="tx1">
                    <a:lumMod val="50000"/>
                  </a:schemeClr>
                </a:solidFill>
                <a:cs typeface="Times New Roman" panose="02020603050405020304" pitchFamily="18" charset="0"/>
              </a:rPr>
              <a:t>DJ Ralston, George Washington University</a:t>
            </a:r>
          </a:p>
          <a:p>
            <a:pPr marL="0" indent="0">
              <a:lnSpc>
                <a:spcPct val="110000"/>
              </a:lnSpc>
              <a:spcBef>
                <a:spcPts val="0"/>
              </a:spcBef>
              <a:buNone/>
            </a:pPr>
            <a:r>
              <a:rPr lang="en-US" sz="900" b="0" dirty="0">
                <a:solidFill>
                  <a:schemeClr val="tx1">
                    <a:lumMod val="50000"/>
                  </a:schemeClr>
                </a:solidFill>
                <a:cs typeface="Times New Roman" panose="02020603050405020304" pitchFamily="18" charset="0"/>
              </a:rPr>
              <a:t>Email: djralston@gwu.edu</a:t>
            </a:r>
          </a:p>
          <a:p>
            <a:pPr marL="0" indent="0">
              <a:lnSpc>
                <a:spcPct val="110000"/>
              </a:lnSpc>
              <a:spcBef>
                <a:spcPts val="0"/>
              </a:spcBef>
              <a:buNone/>
            </a:pPr>
            <a:endParaRPr lang="en-US" sz="900" dirty="0">
              <a:solidFill>
                <a:schemeClr val="tx1">
                  <a:lumMod val="50000"/>
                </a:schemeClr>
              </a:solidFill>
              <a:cs typeface="Times New Roman" panose="02020603050405020304" pitchFamily="18" charset="0"/>
            </a:endParaRPr>
          </a:p>
          <a:p>
            <a:pPr marL="0" indent="0">
              <a:lnSpc>
                <a:spcPct val="110000"/>
              </a:lnSpc>
              <a:spcBef>
                <a:spcPts val="0"/>
              </a:spcBef>
              <a:buNone/>
            </a:pPr>
            <a:r>
              <a:rPr lang="en-US" sz="900" dirty="0">
                <a:solidFill>
                  <a:schemeClr val="tx1">
                    <a:lumMod val="50000"/>
                  </a:schemeClr>
                </a:solidFill>
                <a:cs typeface="Times New Roman" panose="02020603050405020304" pitchFamily="18" charset="0"/>
              </a:rPr>
              <a:t>John C. Walsh, Southern University and A&amp;M College</a:t>
            </a:r>
          </a:p>
          <a:p>
            <a:pPr marL="0" indent="0">
              <a:lnSpc>
                <a:spcPct val="110000"/>
              </a:lnSpc>
              <a:spcBef>
                <a:spcPts val="0"/>
              </a:spcBef>
              <a:buNone/>
            </a:pPr>
            <a:r>
              <a:rPr lang="en-US" sz="900" b="0" dirty="0">
                <a:solidFill>
                  <a:schemeClr val="tx1">
                    <a:lumMod val="50000"/>
                  </a:schemeClr>
                </a:solidFill>
                <a:cs typeface="Times New Roman" panose="02020603050405020304" pitchFamily="18" charset="0"/>
              </a:rPr>
              <a:t>Email: john_walsh@subr.edu</a:t>
            </a:r>
          </a:p>
          <a:p>
            <a:pPr marL="0" indent="0">
              <a:lnSpc>
                <a:spcPct val="110000"/>
              </a:lnSpc>
              <a:spcBef>
                <a:spcPts val="0"/>
              </a:spcBef>
              <a:buNone/>
            </a:pPr>
            <a:endParaRPr lang="en-US" sz="900" dirty="0">
              <a:solidFill>
                <a:schemeClr val="tx1">
                  <a:lumMod val="50000"/>
                </a:schemeClr>
              </a:solidFill>
              <a:cs typeface="Times New Roman" panose="02020603050405020304" pitchFamily="18" charset="0"/>
            </a:endParaRPr>
          </a:p>
          <a:p>
            <a:pPr marL="0" indent="0">
              <a:lnSpc>
                <a:spcPct val="110000"/>
              </a:lnSpc>
              <a:spcBef>
                <a:spcPts val="0"/>
              </a:spcBef>
              <a:buNone/>
            </a:pPr>
            <a:r>
              <a:rPr lang="en-US" sz="900" dirty="0">
                <a:solidFill>
                  <a:srgbClr val="000000"/>
                </a:solidFill>
                <a:cs typeface="Times New Roman" panose="02020603050405020304" pitchFamily="18" charset="0"/>
              </a:rPr>
              <a:t>Southern University and A&amp;M College</a:t>
            </a:r>
          </a:p>
          <a:p>
            <a:pPr marL="0" indent="0">
              <a:lnSpc>
                <a:spcPct val="110000"/>
              </a:lnSpc>
              <a:spcBef>
                <a:spcPts val="0"/>
              </a:spcBef>
              <a:buNone/>
            </a:pPr>
            <a:r>
              <a:rPr lang="en-US" sz="900" b="0" dirty="0">
                <a:solidFill>
                  <a:srgbClr val="000000"/>
                </a:solidFill>
                <a:cs typeface="Times New Roman" panose="02020603050405020304" pitchFamily="18" charset="0"/>
              </a:rPr>
              <a:t>Department of Rehabilitation and Disability Studies</a:t>
            </a:r>
          </a:p>
          <a:p>
            <a:pPr marL="0" indent="0">
              <a:lnSpc>
                <a:spcPct val="110000"/>
              </a:lnSpc>
              <a:spcBef>
                <a:spcPts val="0"/>
              </a:spcBef>
              <a:buNone/>
            </a:pPr>
            <a:r>
              <a:rPr lang="en-US" sz="900" b="0" dirty="0">
                <a:solidFill>
                  <a:srgbClr val="000000"/>
                </a:solidFill>
                <a:cs typeface="Times New Roman" panose="02020603050405020304" pitchFamily="18" charset="0"/>
              </a:rPr>
              <a:t>Baton Rouge, Louisiana  70813</a:t>
            </a:r>
          </a:p>
          <a:p>
            <a:endParaRPr lang="en-US" sz="900" dirty="0">
              <a:solidFill>
                <a:schemeClr val="tx1">
                  <a:lumMod val="50000"/>
                </a:schemeClr>
              </a:solidFill>
              <a:cs typeface="Times New Roman" panose="02020603050405020304" pitchFamily="18" charset="0"/>
            </a:endParaRPr>
          </a:p>
          <a:p>
            <a:r>
              <a:rPr lang="en-US" sz="900" dirty="0">
                <a:solidFill>
                  <a:schemeClr val="tx1">
                    <a:lumMod val="50000"/>
                  </a:schemeClr>
                </a:solidFill>
                <a:cs typeface="Times New Roman" panose="02020603050405020304" pitchFamily="18" charset="0"/>
              </a:rPr>
              <a:t>Project E-3’s website address is http://projectE3.com</a:t>
            </a:r>
          </a:p>
        </p:txBody>
      </p:sp>
      <p:sp>
        <p:nvSpPr>
          <p:cNvPr id="4" name="Slide Number Placeholder 3"/>
          <p:cNvSpPr>
            <a:spLocks noGrp="1"/>
          </p:cNvSpPr>
          <p:nvPr>
            <p:ph type="sldNum" sz="quarter" idx="10"/>
          </p:nvPr>
        </p:nvSpPr>
        <p:spPr/>
        <p:txBody>
          <a:bodyPr/>
          <a:lstStyle/>
          <a:p>
            <a:fld id="{69C971FF-EF28-4195-A575-329446EFAA55}" type="slidenum">
              <a:rPr lang="en-US" smtClean="0"/>
              <a:t>26</a:t>
            </a:fld>
            <a:endParaRPr lang="en-US" dirty="0"/>
          </a:p>
        </p:txBody>
      </p:sp>
    </p:spTree>
    <p:extLst>
      <p:ext uri="{BB962C8B-B14F-4D97-AF65-F5344CB8AC3E}">
        <p14:creationId xmlns:p14="http://schemas.microsoft.com/office/powerpoint/2010/main" val="3874558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21075"/>
          </a:xfrm>
        </p:spPr>
      </p:sp>
      <p:sp>
        <p:nvSpPr>
          <p:cNvPr id="3" name="Notes Placeholder 2"/>
          <p:cNvSpPr>
            <a:spLocks noGrp="1"/>
          </p:cNvSpPr>
          <p:nvPr>
            <p:ph type="body" idx="1"/>
          </p:nvPr>
        </p:nvSpPr>
        <p:spPr/>
        <p:txBody>
          <a:bodyPr/>
          <a:lstStyle/>
          <a:p>
            <a:pPr lvl="0">
              <a:buClrTx/>
            </a:pPr>
            <a:r>
              <a:rPr lang="en-US" dirty="0"/>
              <a:t>Overview of IRT Model</a:t>
            </a:r>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2199323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8138" y="696913"/>
            <a:ext cx="6181725" cy="3486150"/>
          </a:xfrm>
        </p:spPr>
      </p:sp>
      <p:sp>
        <p:nvSpPr>
          <p:cNvPr id="3" name="Notes Placeholder 2"/>
          <p:cNvSpPr>
            <a:spLocks noGrp="1"/>
          </p:cNvSpPr>
          <p:nvPr>
            <p:ph type="body" idx="1"/>
          </p:nvPr>
        </p:nvSpPr>
        <p:spPr/>
        <p:txBody>
          <a:bodyPr/>
          <a:lstStyle/>
          <a:p>
            <a:r>
              <a:rPr lang="en-US" sz="2800" b="1" dirty="0">
                <a:cs typeface="Times New Roman" panose="02020603050405020304" pitchFamily="18" charset="0"/>
              </a:rPr>
              <a:t>What is an IRT?</a:t>
            </a:r>
          </a:p>
          <a:p>
            <a:pPr>
              <a:buFont typeface="Wingdings 3" pitchFamily="18" charset="2"/>
              <a:buChar char=""/>
              <a:defRPr/>
            </a:pPr>
            <a:r>
              <a:rPr lang="en-US" sz="2400" b="0" dirty="0">
                <a:cs typeface="Arial" charset="0"/>
              </a:rPr>
              <a:t>An IRT is initiated on behalf of an individual consumer who is experiencing multiple challenges to employment in order to address that one individual’s specific needs. </a:t>
            </a:r>
          </a:p>
          <a:p>
            <a:pPr>
              <a:buFont typeface="Wingdings 3" pitchFamily="18" charset="2"/>
              <a:buChar char=""/>
              <a:defRPr/>
            </a:pPr>
            <a:r>
              <a:rPr lang="en-US" sz="2400" b="0" dirty="0">
                <a:cs typeface="Arial" charset="0"/>
              </a:rPr>
              <a:t>It brings together a team of diversified service providers, including community and partner agencies and other core partners, who work together with the individual consumer to strategize on how services can be coordinated to reach and maintain an employment goal. </a:t>
            </a:r>
          </a:p>
          <a:p>
            <a:pPr>
              <a:buFont typeface="Wingdings 3" pitchFamily="18" charset="2"/>
              <a:buChar char=""/>
              <a:defRPr/>
            </a:pPr>
            <a:r>
              <a:rPr lang="en-US" sz="2400" b="0" dirty="0">
                <a:cs typeface="Arial" charset="0"/>
              </a:rPr>
              <a:t>The consumer along with the team of service providers come together to establish three main components:</a:t>
            </a:r>
            <a:endParaRPr lang="en-US" sz="2400" b="0" dirty="0"/>
          </a:p>
          <a:p>
            <a:pPr lvl="1">
              <a:buFont typeface="Wingdings 3" pitchFamily="18" charset="2"/>
              <a:buChar char=""/>
              <a:defRPr/>
            </a:pPr>
            <a:r>
              <a:rPr lang="en-US" dirty="0">
                <a:cs typeface="Arial" charset="0"/>
              </a:rPr>
              <a:t>Consumer-identified, mutually agreed upon, employment goal</a:t>
            </a:r>
          </a:p>
          <a:p>
            <a:pPr lvl="1">
              <a:buFont typeface="Wingdings 3" pitchFamily="18" charset="2"/>
              <a:buChar char=""/>
              <a:defRPr/>
            </a:pPr>
            <a:r>
              <a:rPr lang="en-US" dirty="0">
                <a:cs typeface="Arial" charset="0"/>
              </a:rPr>
              <a:t>Lines of Communication</a:t>
            </a:r>
          </a:p>
          <a:p>
            <a:pPr lvl="1">
              <a:buFont typeface="Wingdings 3" pitchFamily="18" charset="2"/>
              <a:buChar char=""/>
              <a:defRPr/>
            </a:pPr>
            <a:r>
              <a:rPr lang="en-US" dirty="0">
                <a:cs typeface="Arial" charset="0"/>
              </a:rPr>
              <a:t>Sequence of Services</a:t>
            </a:r>
          </a:p>
          <a:p>
            <a:endParaRPr lang="en-US" sz="2800" b="0" dirty="0">
              <a:solidFill>
                <a:srgbClr val="0000FF"/>
              </a:solidFill>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dirty="0"/>
          </a:p>
        </p:txBody>
      </p:sp>
    </p:spTree>
    <p:extLst>
      <p:ext uri="{BB962C8B-B14F-4D97-AF65-F5344CB8AC3E}">
        <p14:creationId xmlns:p14="http://schemas.microsoft.com/office/powerpoint/2010/main" val="3102207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8138" y="696913"/>
            <a:ext cx="6181725" cy="3486150"/>
          </a:xfrm>
        </p:spPr>
      </p:sp>
      <p:sp>
        <p:nvSpPr>
          <p:cNvPr id="3" name="Notes Placeholder 2"/>
          <p:cNvSpPr>
            <a:spLocks noGrp="1"/>
          </p:cNvSpPr>
          <p:nvPr>
            <p:ph type="body" idx="1"/>
          </p:nvPr>
        </p:nvSpPr>
        <p:spPr/>
        <p:txBody>
          <a:bodyPr/>
          <a:lstStyle/>
          <a:p>
            <a:r>
              <a:rPr lang="en-US" sz="2800" b="1" dirty="0">
                <a:cs typeface="Times New Roman" panose="02020603050405020304" pitchFamily="18" charset="0"/>
              </a:rPr>
              <a:t>What is an IRT? (Continued)</a:t>
            </a:r>
          </a:p>
          <a:p>
            <a:endParaRPr lang="en-US" sz="2800" b="1" dirty="0">
              <a:cs typeface="Times New Roman" panose="02020603050405020304" pitchFamily="18" charset="0"/>
            </a:endParaRPr>
          </a:p>
          <a:p>
            <a:pPr>
              <a:buFont typeface="Wingdings 3" pitchFamily="18" charset="2"/>
              <a:buChar char=""/>
              <a:defRPr/>
            </a:pPr>
            <a:r>
              <a:rPr lang="en-US" sz="2800" b="0" dirty="0">
                <a:cs typeface="Arial" charset="0"/>
              </a:rPr>
              <a:t>The Integrated Resource Team is an informal agreement between a consumer and the systems providing services to that consumer, allowing the members to coordinate services at the individual consumer level around a shared employment goal.</a:t>
            </a:r>
          </a:p>
          <a:p>
            <a:pPr>
              <a:buFont typeface="Wingdings 3" pitchFamily="18" charset="2"/>
              <a:buChar char=""/>
              <a:defRPr/>
            </a:pPr>
            <a:r>
              <a:rPr lang="en-US" sz="2800" b="0" dirty="0">
                <a:cs typeface="Arial" charset="0"/>
              </a:rPr>
              <a:t>This “team” approach promotes greater systems collaboration and increases cross-agency education and accountability of all parties involved in the IRT, including the consumer.</a:t>
            </a:r>
          </a:p>
          <a:p>
            <a:pPr>
              <a:buFont typeface="Wingdings 3" pitchFamily="18" charset="2"/>
              <a:buChar char=""/>
              <a:defRPr/>
            </a:pPr>
            <a:r>
              <a:rPr lang="en-US" sz="2800" b="0" dirty="0">
                <a:cs typeface="Arial" charset="0"/>
              </a:rPr>
              <a:t>Additionally, all IRT members may collectively gain credit for the consumer’s employment outcome.</a:t>
            </a:r>
          </a:p>
          <a:p>
            <a:endParaRPr lang="en-US" sz="2800" b="0" dirty="0">
              <a:solidFill>
                <a:srgbClr val="0000FF"/>
              </a:solidFill>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dirty="0"/>
          </a:p>
        </p:txBody>
      </p:sp>
    </p:spTree>
    <p:extLst>
      <p:ext uri="{BB962C8B-B14F-4D97-AF65-F5344CB8AC3E}">
        <p14:creationId xmlns:p14="http://schemas.microsoft.com/office/powerpoint/2010/main" val="3299683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8138" y="696913"/>
            <a:ext cx="6181725" cy="3486150"/>
          </a:xfrm>
        </p:spPr>
      </p:sp>
      <p:sp>
        <p:nvSpPr>
          <p:cNvPr id="3" name="Notes Placeholder 2"/>
          <p:cNvSpPr>
            <a:spLocks noGrp="1"/>
          </p:cNvSpPr>
          <p:nvPr>
            <p:ph type="body" idx="1"/>
          </p:nvPr>
        </p:nvSpPr>
        <p:spPr/>
        <p:txBody>
          <a:bodyPr/>
          <a:lstStyle/>
          <a:p>
            <a:r>
              <a:rPr lang="en-US" sz="2800" b="1" dirty="0">
                <a:cs typeface="Times New Roman" panose="02020603050405020304" pitchFamily="18" charset="0"/>
              </a:rPr>
              <a:t>What an IRT Is/Is Not</a:t>
            </a:r>
            <a:r>
              <a:rPr lang="mr-IN" sz="2800" b="1" dirty="0">
                <a:cs typeface="Times New Roman" panose="02020603050405020304" pitchFamily="18" charset="0"/>
              </a:rPr>
              <a:t>…</a:t>
            </a:r>
            <a:endParaRPr lang="en-US" sz="2800" b="1" dirty="0">
              <a:cs typeface="Times New Roman" panose="02020603050405020304" pitchFamily="18" charset="0"/>
            </a:endParaRPr>
          </a:p>
          <a:p>
            <a:endParaRPr lang="en-US" sz="2800" b="1" dirty="0">
              <a:solidFill>
                <a:srgbClr val="0000FF"/>
              </a:solidFill>
              <a:cs typeface="Times New Roman" panose="02020603050405020304" pitchFamily="18" charset="0"/>
            </a:endParaRPr>
          </a:p>
          <a:p>
            <a:pPr marL="107680" lvl="1" indent="0">
              <a:spcBef>
                <a:spcPts val="399"/>
              </a:spcBef>
              <a:buSzPct val="68000"/>
              <a:buNone/>
              <a:defRPr/>
            </a:pPr>
            <a:r>
              <a:rPr lang="en-US" sz="2800" dirty="0">
                <a:cs typeface="Arial" charset="0"/>
              </a:rPr>
              <a:t>An IRT is an approach used for an INDIVIDUAL consumer.</a:t>
            </a:r>
          </a:p>
          <a:p>
            <a:pPr marL="761679" lvl="2" indent="-254949">
              <a:spcBef>
                <a:spcPts val="399"/>
              </a:spcBef>
              <a:buSzPct val="68000"/>
              <a:buFont typeface="Wingdings 3" pitchFamily="18" charset="2"/>
              <a:buChar char=""/>
              <a:defRPr/>
            </a:pPr>
            <a:r>
              <a:rPr lang="en-US" sz="2800" dirty="0">
                <a:cs typeface="Arial" charset="0"/>
              </a:rPr>
              <a:t>An IRT is </a:t>
            </a:r>
            <a:r>
              <a:rPr lang="en-US" sz="2800" i="1" dirty="0">
                <a:cs typeface="Arial" charset="0"/>
              </a:rPr>
              <a:t>NOT</a:t>
            </a:r>
            <a:r>
              <a:rPr lang="en-US" sz="2800" dirty="0">
                <a:cs typeface="Arial" charset="0"/>
              </a:rPr>
              <a:t> an interagency committee consisting of various disability/community agencies that focus on systems collaboration.</a:t>
            </a:r>
          </a:p>
          <a:p>
            <a:pPr marL="761679" lvl="2" indent="-254949">
              <a:spcBef>
                <a:spcPts val="399"/>
              </a:spcBef>
              <a:buSzPct val="68000"/>
              <a:buFont typeface="Wingdings 3" pitchFamily="18" charset="2"/>
              <a:buChar char=""/>
              <a:defRPr/>
            </a:pPr>
            <a:endParaRPr lang="en-US" sz="2800" dirty="0">
              <a:cs typeface="Arial" charset="0"/>
            </a:endParaRPr>
          </a:p>
          <a:p>
            <a:pPr marL="107680" lvl="1" indent="0">
              <a:spcBef>
                <a:spcPts val="399"/>
              </a:spcBef>
              <a:buSzPct val="68000"/>
              <a:buNone/>
              <a:defRPr/>
            </a:pPr>
            <a:r>
              <a:rPr lang="en-US" sz="2800" dirty="0">
                <a:cs typeface="Arial" charset="0"/>
              </a:rPr>
              <a:t>The main purpose of an IRT is EMPLOYMENT</a:t>
            </a:r>
          </a:p>
          <a:p>
            <a:pPr marL="761679" lvl="2" indent="-254949">
              <a:spcBef>
                <a:spcPts val="399"/>
              </a:spcBef>
              <a:buSzPct val="68000"/>
              <a:buFont typeface="Wingdings 3" pitchFamily="18" charset="2"/>
              <a:buChar char=""/>
              <a:defRPr/>
            </a:pPr>
            <a:r>
              <a:rPr lang="en-US" sz="2800" dirty="0">
                <a:cs typeface="Arial" charset="0"/>
              </a:rPr>
              <a:t>The main purpose of an IRT is </a:t>
            </a:r>
            <a:r>
              <a:rPr lang="en-US" sz="2800" i="1" dirty="0">
                <a:cs typeface="Arial" charset="0"/>
              </a:rPr>
              <a:t>NOT</a:t>
            </a:r>
            <a:r>
              <a:rPr lang="en-US" sz="2800" dirty="0">
                <a:cs typeface="Arial" charset="0"/>
              </a:rPr>
              <a:t> resource mapping or to assist an individual to learn about various agency resources.</a:t>
            </a:r>
          </a:p>
          <a:p>
            <a:endParaRPr lang="en-US" sz="2800" b="0" dirty="0">
              <a:solidFill>
                <a:srgbClr val="0000FF"/>
              </a:solidFill>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dirty="0"/>
          </a:p>
        </p:txBody>
      </p:sp>
    </p:spTree>
    <p:extLst>
      <p:ext uri="{BB962C8B-B14F-4D97-AF65-F5344CB8AC3E}">
        <p14:creationId xmlns:p14="http://schemas.microsoft.com/office/powerpoint/2010/main" val="3658139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21075"/>
          </a:xfrm>
        </p:spPr>
      </p:sp>
      <p:sp>
        <p:nvSpPr>
          <p:cNvPr id="3" name="Notes Placeholder 2"/>
          <p:cNvSpPr>
            <a:spLocks noGrp="1"/>
          </p:cNvSpPr>
          <p:nvPr>
            <p:ph type="body" idx="1"/>
          </p:nvPr>
        </p:nvSpPr>
        <p:spPr/>
        <p:txBody>
          <a:bodyPr/>
          <a:lstStyle/>
          <a:p>
            <a:pPr defTabSz="933420">
              <a:defRPr/>
            </a:pPr>
            <a:r>
              <a:rPr lang="en-US" dirty="0">
                <a:latin typeface="Times New Roman" panose="02020603050405020304" pitchFamily="18" charset="0"/>
                <a:cs typeface="Times New Roman" panose="02020603050405020304" pitchFamily="18" charset="0"/>
              </a:rPr>
              <a:t>Integrated Resource Team Model</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Implementation</a:t>
            </a:r>
          </a:p>
          <a:p>
            <a:pPr defTabSz="933420">
              <a:defRPr/>
            </a:pPr>
            <a:endParaRPr lang="en-US" dirty="0">
              <a:latin typeface="Times New Roman" panose="02020603050405020304" pitchFamily="18" charset="0"/>
              <a:cs typeface="Times New Roman" panose="02020603050405020304" pitchFamily="18" charset="0"/>
            </a:endParaRPr>
          </a:p>
          <a:p>
            <a:pPr defTabSz="933420">
              <a:defRPr/>
            </a:pPr>
            <a:r>
              <a:rPr lang="en-US" dirty="0">
                <a:latin typeface="Times New Roman" panose="02020603050405020304" pitchFamily="18" charset="0"/>
                <a:cs typeface="Times New Roman" panose="02020603050405020304" pitchFamily="18" charset="0"/>
              </a:rPr>
              <a:t>Graphic:  Bullseye with an arrow in the center of the target.</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1721924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IRT Implementation Pilots</a:t>
            </a:r>
          </a:p>
          <a:p>
            <a:endParaRPr lang="en-US" dirty="0"/>
          </a:p>
          <a:p>
            <a:r>
              <a:rPr lang="en-US" dirty="0"/>
              <a:t>Kentucky</a:t>
            </a:r>
          </a:p>
          <a:p>
            <a:r>
              <a:rPr lang="en-US" dirty="0"/>
              <a:t>New Mexico</a:t>
            </a:r>
          </a:p>
          <a:p>
            <a:r>
              <a:rPr lang="en-US" dirty="0"/>
              <a:t>Oregon</a:t>
            </a:r>
          </a:p>
          <a:p>
            <a:r>
              <a:rPr lang="en-US" dirty="0"/>
              <a:t>Virginia</a:t>
            </a:r>
          </a:p>
          <a:p>
            <a:endParaRPr lang="en-US" dirty="0"/>
          </a:p>
          <a:p>
            <a:r>
              <a:rPr lang="en-US" dirty="0"/>
              <a:t>Graphic:  Map of USA with four states highlighted by a star and an arrow.</a:t>
            </a:r>
          </a:p>
        </p:txBody>
      </p:sp>
      <p:sp>
        <p:nvSpPr>
          <p:cNvPr id="4" name="Slide Number Placeholder 3"/>
          <p:cNvSpPr>
            <a:spLocks noGrp="1"/>
          </p:cNvSpPr>
          <p:nvPr>
            <p:ph type="sldNum" sz="quarter" idx="10"/>
          </p:nvPr>
        </p:nvSpPr>
        <p:spPr/>
        <p:txBody>
          <a:bodyPr/>
          <a:lstStyle/>
          <a:p>
            <a:fld id="{C09D5F77-C562-4C38-B44C-D2A5663A6CC9}" type="slidenum">
              <a:rPr lang="en-US" smtClean="0"/>
              <a:t>8</a:t>
            </a:fld>
            <a:endParaRPr lang="en-US"/>
          </a:p>
        </p:txBody>
      </p:sp>
    </p:spTree>
    <p:extLst>
      <p:ext uri="{BB962C8B-B14F-4D97-AF65-F5344CB8AC3E}">
        <p14:creationId xmlns:p14="http://schemas.microsoft.com/office/powerpoint/2010/main" val="1368816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3263"/>
            <a:ext cx="6245225" cy="3521075"/>
          </a:xfrm>
        </p:spPr>
      </p:sp>
      <p:sp>
        <p:nvSpPr>
          <p:cNvPr id="3" name="Notes Placeholder 2"/>
          <p:cNvSpPr>
            <a:spLocks noGrp="1"/>
          </p:cNvSpPr>
          <p:nvPr>
            <p:ph type="body" idx="1"/>
          </p:nvPr>
        </p:nvSpPr>
        <p:spPr/>
        <p:txBody>
          <a:bodyPr/>
          <a:lstStyle/>
          <a:p>
            <a:pPr defTabSz="933420">
              <a:defRPr/>
            </a:pPr>
            <a:r>
              <a:rPr lang="en-US" dirty="0"/>
              <a:t>The University</a:t>
            </a:r>
            <a:r>
              <a:rPr lang="en-US" baseline="0" dirty="0"/>
              <a:t> of Kentucky is leading the efforts toward implementation of intensive services in Wayne and Rockcastle counties in  Kentucky, with replication of services to be offered in Jackson, Lee, and </a:t>
            </a:r>
            <a:r>
              <a:rPr lang="en-US" baseline="0" dirty="0" err="1"/>
              <a:t>Breathnitt</a:t>
            </a:r>
            <a:r>
              <a:rPr lang="en-US" baseline="0" dirty="0"/>
              <a:t> counties. As with each of these Project E3 efforts, populations being served include those at the intersection of economic disadvantage and disability.  In Kentucky, populations in rural and remote communities have been identified to serve the needs of </a:t>
            </a:r>
            <a:r>
              <a:rPr lang="en-US" dirty="0"/>
              <a:t>Transition-age youth with the most significant disabilities, and persons with multiple disabilities including Mental Health diagnosis will be the focus of the Intensive services efforts in Kentucky.</a:t>
            </a:r>
          </a:p>
          <a:p>
            <a:pPr defTabSz="933420">
              <a:defRPr/>
            </a:pPr>
            <a:endParaRPr lang="en-US" dirty="0"/>
          </a:p>
          <a:p>
            <a:pPr defTabSz="933420">
              <a:defRPr/>
            </a:pPr>
            <a:r>
              <a:rPr lang="en-US" dirty="0"/>
              <a:t>Graphic:  Map of Kentucky with focus counties highlighted.</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3564951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69" y="6400800"/>
            <a:ext cx="1215867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5867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4567" y="758952"/>
            <a:ext cx="10033517" cy="3566160"/>
          </a:xfrm>
        </p:spPr>
        <p:txBody>
          <a:bodyPr anchor="b">
            <a:normAutofit/>
          </a:bodyPr>
          <a:lstStyle>
            <a:lvl1pPr algn="l">
              <a:lnSpc>
                <a:spcPct val="85000"/>
              </a:lnSpc>
              <a:defRPr sz="7998"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097330" y="4455621"/>
            <a:ext cx="10033517" cy="1143000"/>
          </a:xfrm>
        </p:spPr>
        <p:txBody>
          <a:bodyPr lIns="91440" rIns="91440">
            <a:normAutofit/>
          </a:bodyPr>
          <a:lstStyle>
            <a:lvl1pPr marL="0" indent="0" algn="l">
              <a:buNone/>
              <a:defRPr sz="2399" cap="all" spc="200" baseline="0">
                <a:solidFill>
                  <a:schemeClr val="tx2"/>
                </a:solidFill>
                <a:latin typeface="+mj-lt"/>
              </a:defRPr>
            </a:lvl1pPr>
            <a:lvl2pPr marL="457063" indent="0" algn="ctr">
              <a:buNone/>
              <a:defRPr sz="23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a:t>Click to edit Master subtitle style</a:t>
            </a:r>
            <a:endParaRPr lang="en-US" dirty="0"/>
          </a:p>
        </p:txBody>
      </p:sp>
      <p:sp>
        <p:nvSpPr>
          <p:cNvPr id="4" name="Date Placeholder 3"/>
          <p:cNvSpPr>
            <a:spLocks noGrp="1"/>
          </p:cNvSpPr>
          <p:nvPr>
            <p:ph type="dt" sz="half" idx="10"/>
          </p:nvPr>
        </p:nvSpPr>
        <p:spPr>
          <a:xfrm>
            <a:off x="1094567" y="6459789"/>
            <a:ext cx="2466155" cy="365125"/>
          </a:xfrm>
          <a:prstGeom prst="rect">
            <a:avLst/>
          </a:prstGeom>
        </p:spPr>
        <p:txBody>
          <a:bodyPr/>
          <a:lstStyle/>
          <a:p>
            <a:fld id="{4BDF68E2-58F2-4D09-BE8B-E3BD06533059}" type="datetimeFigureOut">
              <a:rPr lang="en-US" smtClean="0"/>
              <a:t>8/25/2020</a:t>
            </a:fld>
            <a:endParaRPr lang="en-US" dirty="0"/>
          </a:p>
        </p:txBody>
      </p:sp>
      <p:sp>
        <p:nvSpPr>
          <p:cNvPr id="5" name="Footer Placeholder 4"/>
          <p:cNvSpPr>
            <a:spLocks noGrp="1"/>
          </p:cNvSpPr>
          <p:nvPr>
            <p:ph type="ftr" sz="quarter" idx="11"/>
          </p:nvPr>
        </p:nvSpPr>
        <p:spPr>
          <a:xfrm>
            <a:off x="3677065" y="6459789"/>
            <a:ext cx="48108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875967" y="6459789"/>
            <a:ext cx="1308779" cy="365125"/>
          </a:xfrm>
          <a:prstGeom prst="rect">
            <a:avLst/>
          </a:prstGeom>
        </p:spPr>
        <p:txBody>
          <a:bodyPr/>
          <a:lstStyle/>
          <a:p>
            <a:fld id="{4FAB73BC-B049-4115-A692-8D63A059BFB8}" type="slidenum">
              <a:rPr lang="en-US" smtClean="0"/>
              <a:t>‹#›</a:t>
            </a:fld>
            <a:endParaRPr lang="en-US" dirty="0"/>
          </a:p>
        </p:txBody>
      </p:sp>
      <p:cxnSp>
        <p:nvCxnSpPr>
          <p:cNvPr id="9" name="Straight Connector 8"/>
          <p:cNvCxnSpPr/>
          <p:nvPr/>
        </p:nvCxnSpPr>
        <p:spPr>
          <a:xfrm>
            <a:off x="1204672" y="4343400"/>
            <a:ext cx="985108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458" y="0"/>
            <a:ext cx="12161965" cy="6858000"/>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13049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69" y="6400800"/>
            <a:ext cx="12158671" cy="457200"/>
          </a:xfrm>
          <a:prstGeom prst="rect">
            <a:avLst/>
          </a:prstGeom>
          <a:solidFill>
            <a:srgbClr val="00A6C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6" y="6334316"/>
            <a:ext cx="12158671" cy="64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ooter Placeholder 5"/>
          <p:cNvSpPr>
            <a:spLocks noGrp="1"/>
          </p:cNvSpPr>
          <p:nvPr>
            <p:ph type="ftr" sz="quarter" idx="11"/>
          </p:nvPr>
        </p:nvSpPr>
        <p:spPr>
          <a:xfrm>
            <a:off x="7145356" y="6446840"/>
            <a:ext cx="4810873" cy="365125"/>
          </a:xfrm>
          <a:prstGeom prst="rect">
            <a:avLst/>
          </a:prstGeom>
        </p:spPr>
        <p:txBody>
          <a:bodyPr/>
          <a:lstStyle>
            <a:lvl1pPr algn="r">
              <a:defRPr sz="1800" b="1" spc="70" baseline="0">
                <a:solidFill>
                  <a:schemeClr val="bg1"/>
                </a:solidFill>
              </a:defRPr>
            </a:lvl1pPr>
          </a:lstStyle>
          <a:p>
            <a:r>
              <a:rPr lang="en-US" dirty="0"/>
              <a:t> e3-tc.com web</a:t>
            </a:r>
          </a:p>
        </p:txBody>
      </p:sp>
      <p:sp>
        <p:nvSpPr>
          <p:cNvPr id="11" name="Footer Placeholder 5"/>
          <p:cNvSpPr txBox="1">
            <a:spLocks/>
          </p:cNvSpPr>
          <p:nvPr userDrawn="1"/>
        </p:nvSpPr>
        <p:spPr>
          <a:xfrm>
            <a:off x="302542" y="6455231"/>
            <a:ext cx="4810873" cy="365125"/>
          </a:xfrm>
          <a:prstGeom prst="rect">
            <a:avLst/>
          </a:prstGeom>
        </p:spPr>
        <p:txBody>
          <a:bodyPr/>
          <a:lstStyle>
            <a:defPPr>
              <a:defRPr lang="en-US"/>
            </a:defPPr>
            <a:lvl1pPr marL="0" algn="l" defTabSz="457200" rtl="0" eaLnBrk="1" latinLnBrk="0" hangingPunct="1">
              <a:defRPr sz="1800" b="1" kern="1200" spc="7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E3TC:  educate, empower, employ</a:t>
            </a:r>
          </a:p>
        </p:txBody>
      </p:sp>
    </p:spTree>
    <p:extLst>
      <p:ext uri="{BB962C8B-B14F-4D97-AF65-F5344CB8AC3E}">
        <p14:creationId xmlns:p14="http://schemas.microsoft.com/office/powerpoint/2010/main" val="74161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7" y="0"/>
            <a:ext cx="4040770" cy="6858000"/>
          </a:xfrm>
          <a:prstGeom prst="rect">
            <a:avLst/>
          </a:prstGeom>
          <a:solidFill>
            <a:srgbClr val="00A6C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30078" y="0"/>
            <a:ext cx="638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6070" y="594359"/>
            <a:ext cx="3192483" cy="2286000"/>
          </a:xfrm>
        </p:spPr>
        <p:txBody>
          <a:bodyPr anchor="b">
            <a:normAutofit/>
          </a:bodyPr>
          <a:lstStyle>
            <a:lvl1pPr>
              <a:defRPr sz="3599" b="0">
                <a:solidFill>
                  <a:srgbClr val="FFFFFF"/>
                </a:solidFill>
                <a:latin typeface="+mn-lt"/>
              </a:defRPr>
            </a:lvl1pPr>
          </a:lstStyle>
          <a:p>
            <a:r>
              <a:rPr lang="en-US"/>
              <a:t>Click to edit Master title style</a:t>
            </a:r>
            <a:endParaRPr lang="en-US" dirty="0"/>
          </a:p>
        </p:txBody>
      </p:sp>
      <p:sp>
        <p:nvSpPr>
          <p:cNvPr id="3" name="Content Placeholder 2"/>
          <p:cNvSpPr>
            <a:spLocks noGrp="1"/>
          </p:cNvSpPr>
          <p:nvPr>
            <p:ph idx="1" hasCustomPrompt="1"/>
          </p:nvPr>
        </p:nvSpPr>
        <p:spPr>
          <a:xfrm>
            <a:off x="5548701" y="731520"/>
            <a:ext cx="5716203" cy="5257800"/>
          </a:xfrm>
        </p:spPr>
        <p:txBody>
          <a:bodyPr/>
          <a:lstStyle/>
          <a:p>
            <a:pPr lvl="0"/>
            <a:r>
              <a:rPr lang="en-US" dirty="0"/>
              <a:t>Edit Master text styles</a:t>
            </a:r>
          </a:p>
          <a:p>
            <a:pPr lvl="1"/>
            <a:r>
              <a:rPr lang="en-US" dirty="0"/>
              <a:t>Second level</a:t>
            </a:r>
          </a:p>
        </p:txBody>
      </p:sp>
      <p:sp>
        <p:nvSpPr>
          <p:cNvPr id="4" name="Text Placeholder 3"/>
          <p:cNvSpPr>
            <a:spLocks noGrp="1"/>
          </p:cNvSpPr>
          <p:nvPr>
            <p:ph type="body" sz="half" idx="2"/>
          </p:nvPr>
        </p:nvSpPr>
        <p:spPr>
          <a:xfrm>
            <a:off x="456070" y="3124200"/>
            <a:ext cx="3192483" cy="3181004"/>
          </a:xfrm>
        </p:spPr>
        <p:txBody>
          <a:bodyPr lIns="91440" rIns="91440">
            <a:normAutofit/>
          </a:bodyPr>
          <a:lstStyle>
            <a:lvl1pPr marL="0" indent="0">
              <a:buNone/>
              <a:defRPr sz="24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dirty="0"/>
              <a:t>Edit Master text styles</a:t>
            </a:r>
          </a:p>
        </p:txBody>
      </p:sp>
      <p:cxnSp>
        <p:nvCxnSpPr>
          <p:cNvPr id="11" name="Straight Connector 10"/>
          <p:cNvCxnSpPr/>
          <p:nvPr userDrawn="1"/>
        </p:nvCxnSpPr>
        <p:spPr>
          <a:xfrm>
            <a:off x="454603" y="2971800"/>
            <a:ext cx="3193314"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08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8" name="Rectangle 7"/>
          <p:cNvSpPr/>
          <p:nvPr/>
        </p:nvSpPr>
        <p:spPr>
          <a:xfrm>
            <a:off x="17" y="0"/>
            <a:ext cx="404077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30078" y="0"/>
            <a:ext cx="638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6070" y="2209800"/>
            <a:ext cx="3192483" cy="2286000"/>
          </a:xfrm>
        </p:spPr>
        <p:txBody>
          <a:bodyPr anchor="b">
            <a:normAutofit/>
          </a:bodyPr>
          <a:lstStyle>
            <a:lvl1pPr>
              <a:defRPr sz="3599" b="0">
                <a:solidFill>
                  <a:srgbClr val="FFFFFF"/>
                </a:solidFill>
                <a:latin typeface="+mn-lt"/>
              </a:defRPr>
            </a:lvl1pPr>
          </a:lstStyle>
          <a:p>
            <a:r>
              <a:rPr lang="en-US"/>
              <a:t>Click to edit Master title style</a:t>
            </a:r>
            <a:endParaRPr lang="en-US" dirty="0"/>
          </a:p>
        </p:txBody>
      </p:sp>
      <p:sp>
        <p:nvSpPr>
          <p:cNvPr id="3" name="Content Placeholder 2"/>
          <p:cNvSpPr>
            <a:spLocks noGrp="1"/>
          </p:cNvSpPr>
          <p:nvPr>
            <p:ph idx="1" hasCustomPrompt="1"/>
          </p:nvPr>
        </p:nvSpPr>
        <p:spPr>
          <a:xfrm>
            <a:off x="5548701" y="731520"/>
            <a:ext cx="5716203" cy="5257800"/>
          </a:xfrm>
        </p:spPr>
        <p:txBody>
          <a:bodyPr/>
          <a:lstStyle/>
          <a:p>
            <a:pPr lvl="0"/>
            <a:r>
              <a:rPr lang="en-US" dirty="0"/>
              <a:t>Edit Master text styles</a:t>
            </a:r>
          </a:p>
          <a:p>
            <a:pPr lvl="1"/>
            <a:r>
              <a:rPr lang="en-US" dirty="0"/>
              <a:t>Second level</a:t>
            </a:r>
          </a:p>
        </p:txBody>
      </p:sp>
      <p:sp>
        <p:nvSpPr>
          <p:cNvPr id="7" name="Slide Number Placeholder 6"/>
          <p:cNvSpPr>
            <a:spLocks noGrp="1"/>
          </p:cNvSpPr>
          <p:nvPr>
            <p:ph type="sldNum" sz="quarter" idx="12"/>
          </p:nvPr>
        </p:nvSpPr>
        <p:spPr>
          <a:xfrm>
            <a:off x="10642797" y="6324603"/>
            <a:ext cx="1308779" cy="365125"/>
          </a:xfrm>
          <a:prstGeom prst="rect">
            <a:avLst/>
          </a:prstGeom>
        </p:spPr>
        <p:txBody>
          <a:bodyPr/>
          <a:lstStyle>
            <a:lvl1pPr>
              <a:defRPr>
                <a:solidFill>
                  <a:schemeClr val="tx2"/>
                </a:solidFill>
              </a:defRPr>
            </a:lvl1pPr>
          </a:lstStyle>
          <a:p>
            <a:fld id="{F36C87F6-986D-49E6-AF40-1B3A1EE8064D}" type="slidenum">
              <a:rPr lang="en-US" smtClean="0"/>
              <a:t>‹#›</a:t>
            </a:fld>
            <a:endParaRPr lang="en-US"/>
          </a:p>
        </p:txBody>
      </p:sp>
    </p:spTree>
    <p:extLst>
      <p:ext uri="{BB962C8B-B14F-4D97-AF65-F5344CB8AC3E}">
        <p14:creationId xmlns:p14="http://schemas.microsoft.com/office/powerpoint/2010/main" val="121108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10" name="Rectangle 9"/>
          <p:cNvSpPr/>
          <p:nvPr userDrawn="1"/>
        </p:nvSpPr>
        <p:spPr>
          <a:xfrm>
            <a:off x="16" y="0"/>
            <a:ext cx="12161822" cy="6858000"/>
          </a:xfrm>
          <a:prstGeom prst="rect">
            <a:avLst/>
          </a:prstGeom>
          <a:solidFill>
            <a:srgbClr val="00A6C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0" y="1597587"/>
            <a:ext cx="12158671"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84" y="1597587"/>
            <a:ext cx="12158671" cy="64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507447" y="1841427"/>
            <a:ext cx="8675742" cy="822960"/>
          </a:xfrm>
        </p:spPr>
        <p:txBody>
          <a:bodyPr lIns="91440" tIns="0" rIns="91440" bIns="0" anchor="b">
            <a:noAutofit/>
          </a:bodyPr>
          <a:lstStyle>
            <a:lvl1pPr>
              <a:defRPr sz="3599" b="0">
                <a:solidFill>
                  <a:schemeClr val="accent1">
                    <a:lumMod val="50000"/>
                  </a:schemeClr>
                </a:solidFill>
              </a:defRPr>
            </a:lvl1pPr>
          </a:lstStyle>
          <a:p>
            <a:r>
              <a:rPr lang="en-US" dirty="0"/>
              <a:t>Click to edit Master title style</a:t>
            </a:r>
          </a:p>
        </p:txBody>
      </p:sp>
      <p:sp>
        <p:nvSpPr>
          <p:cNvPr id="4" name="Text Placeholder 3"/>
          <p:cNvSpPr>
            <a:spLocks noGrp="1"/>
          </p:cNvSpPr>
          <p:nvPr>
            <p:ph type="body" sz="half" idx="2"/>
          </p:nvPr>
        </p:nvSpPr>
        <p:spPr>
          <a:xfrm>
            <a:off x="2507394" y="2755827"/>
            <a:ext cx="8675414" cy="594360"/>
          </a:xfrm>
        </p:spPr>
        <p:txBody>
          <a:bodyPr lIns="91440" tIns="0" rIns="91440" bIns="0">
            <a:normAutofit/>
          </a:bodyPr>
          <a:lstStyle>
            <a:lvl1pPr marL="0" indent="0">
              <a:spcBef>
                <a:spcPts val="0"/>
              </a:spcBef>
              <a:spcAft>
                <a:spcPts val="600"/>
              </a:spcAft>
              <a:buNone/>
              <a:defRPr sz="2400" b="1" spc="30" baseline="0">
                <a:solidFill>
                  <a:schemeClr val="accent1">
                    <a:lumMod val="50000"/>
                  </a:schemeClr>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764" y="2222425"/>
            <a:ext cx="2202620" cy="899162"/>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28856" y="3250688"/>
            <a:ext cx="6232982" cy="3607315"/>
          </a:xfrm>
          <a:prstGeom prst="rect">
            <a:avLst/>
          </a:prstGeom>
        </p:spPr>
      </p:pic>
    </p:spTree>
    <p:extLst>
      <p:ext uri="{BB962C8B-B14F-4D97-AF65-F5344CB8AC3E}">
        <p14:creationId xmlns:p14="http://schemas.microsoft.com/office/powerpoint/2010/main" val="353930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spTree>
      <p:nvGrpSpPr>
        <p:cNvPr id="1" name=""/>
        <p:cNvGrpSpPr/>
        <p:nvPr/>
      </p:nvGrpSpPr>
      <p:grpSpPr>
        <a:xfrm>
          <a:off x="0" y="0"/>
          <a:ext cx="0" cy="0"/>
          <a:chOff x="0" y="0"/>
          <a:chExt cx="0" cy="0"/>
        </a:xfrm>
      </p:grpSpPr>
      <p:sp>
        <p:nvSpPr>
          <p:cNvPr id="10" name="Rectangle 9"/>
          <p:cNvSpPr/>
          <p:nvPr userDrawn="1"/>
        </p:nvSpPr>
        <p:spPr>
          <a:xfrm>
            <a:off x="16" y="0"/>
            <a:ext cx="12161822" cy="6858000"/>
          </a:xfrm>
          <a:prstGeom prst="rect">
            <a:avLst/>
          </a:prstGeom>
          <a:solidFill>
            <a:srgbClr val="00A6C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0" y="1597587"/>
            <a:ext cx="12158671"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84" y="1597587"/>
            <a:ext cx="12158671" cy="64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507447" y="1841427"/>
            <a:ext cx="8675742" cy="822960"/>
          </a:xfrm>
        </p:spPr>
        <p:txBody>
          <a:bodyPr lIns="91440" tIns="0" rIns="91440" bIns="0" anchor="b">
            <a:noAutofit/>
          </a:bodyPr>
          <a:lstStyle>
            <a:lvl1pPr>
              <a:defRPr sz="3599" b="0">
                <a:solidFill>
                  <a:schemeClr val="accent1">
                    <a:lumMod val="50000"/>
                  </a:schemeClr>
                </a:solidFill>
              </a:defRPr>
            </a:lvl1pPr>
          </a:lstStyle>
          <a:p>
            <a:r>
              <a:rPr lang="en-US" dirty="0"/>
              <a:t>Click to edit Master title style</a:t>
            </a:r>
          </a:p>
        </p:txBody>
      </p:sp>
      <p:sp>
        <p:nvSpPr>
          <p:cNvPr id="4" name="Text Placeholder 3"/>
          <p:cNvSpPr>
            <a:spLocks noGrp="1"/>
          </p:cNvSpPr>
          <p:nvPr>
            <p:ph type="body" sz="half" idx="2"/>
          </p:nvPr>
        </p:nvSpPr>
        <p:spPr>
          <a:xfrm>
            <a:off x="2507394" y="2755827"/>
            <a:ext cx="8675414" cy="594360"/>
          </a:xfrm>
        </p:spPr>
        <p:txBody>
          <a:bodyPr lIns="91440" tIns="0" rIns="91440" bIns="0">
            <a:normAutofit/>
          </a:bodyPr>
          <a:lstStyle>
            <a:lvl1pPr marL="0" indent="0">
              <a:spcBef>
                <a:spcPts val="0"/>
              </a:spcBef>
              <a:spcAft>
                <a:spcPts val="600"/>
              </a:spcAft>
              <a:buNone/>
              <a:defRPr sz="2400" b="1" spc="30" baseline="0">
                <a:solidFill>
                  <a:schemeClr val="accent1">
                    <a:lumMod val="50000"/>
                  </a:schemeClr>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764" y="2222425"/>
            <a:ext cx="2202620" cy="899162"/>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t="62562"/>
          <a:stretch/>
        </p:blipFill>
        <p:spPr>
          <a:xfrm>
            <a:off x="0" y="4005942"/>
            <a:ext cx="12161838" cy="3004458"/>
          </a:xfrm>
          <a:prstGeom prst="rect">
            <a:avLst/>
          </a:prstGeom>
        </p:spPr>
      </p:pic>
    </p:spTree>
    <p:extLst>
      <p:ext uri="{BB962C8B-B14F-4D97-AF65-F5344CB8AC3E}">
        <p14:creationId xmlns:p14="http://schemas.microsoft.com/office/powerpoint/2010/main" val="364225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802" y="-738453"/>
            <a:ext cx="12993657" cy="7596453"/>
          </a:xfrm>
          <a:prstGeom prst="rect">
            <a:avLst/>
          </a:prstGeom>
        </p:spPr>
      </p:pic>
      <p:sp>
        <p:nvSpPr>
          <p:cNvPr id="8" name="Rectangle 7"/>
          <p:cNvSpPr/>
          <p:nvPr userDrawn="1"/>
        </p:nvSpPr>
        <p:spPr>
          <a:xfrm>
            <a:off x="1" y="3429000"/>
            <a:ext cx="12158671"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83" y="3429000"/>
            <a:ext cx="1215867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507448" y="3672840"/>
            <a:ext cx="8675742" cy="822960"/>
          </a:xfrm>
        </p:spPr>
        <p:txBody>
          <a:bodyPr lIns="91440" tIns="0" rIns="91440" bIns="0" anchor="b">
            <a:noAutofit/>
          </a:bodyPr>
          <a:lstStyle>
            <a:lvl1pPr>
              <a:defRPr sz="3599" b="0">
                <a:solidFill>
                  <a:schemeClr val="accent1">
                    <a:lumMod val="50000"/>
                  </a:schemeClr>
                </a:solidFill>
              </a:defRPr>
            </a:lvl1pPr>
          </a:lstStyle>
          <a:p>
            <a:r>
              <a:rPr lang="en-US" dirty="0"/>
              <a:t>Click to edit Master title style</a:t>
            </a:r>
          </a:p>
        </p:txBody>
      </p:sp>
      <p:sp>
        <p:nvSpPr>
          <p:cNvPr id="4" name="Text Placeholder 3"/>
          <p:cNvSpPr>
            <a:spLocks noGrp="1"/>
          </p:cNvSpPr>
          <p:nvPr>
            <p:ph type="body" sz="half" idx="2"/>
          </p:nvPr>
        </p:nvSpPr>
        <p:spPr>
          <a:xfrm>
            <a:off x="2507395" y="4587240"/>
            <a:ext cx="8675414" cy="594360"/>
          </a:xfrm>
        </p:spPr>
        <p:txBody>
          <a:bodyPr lIns="91440" tIns="0" rIns="91440" bIns="0">
            <a:normAutofit/>
          </a:bodyPr>
          <a:lstStyle>
            <a:lvl1pPr marL="0" indent="0">
              <a:spcBef>
                <a:spcPts val="0"/>
              </a:spcBef>
              <a:spcAft>
                <a:spcPts val="600"/>
              </a:spcAft>
              <a:buNone/>
              <a:defRPr sz="2400" b="1" spc="30" baseline="0">
                <a:solidFill>
                  <a:schemeClr val="accent1">
                    <a:lumMod val="50000"/>
                  </a:schemeClr>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765" y="4053838"/>
            <a:ext cx="2202620" cy="899162"/>
          </a:xfrm>
          <a:prstGeom prst="rect">
            <a:avLst/>
          </a:prstGeom>
        </p:spPr>
      </p:pic>
    </p:spTree>
    <p:extLst>
      <p:ext uri="{BB962C8B-B14F-4D97-AF65-F5344CB8AC3E}">
        <p14:creationId xmlns:p14="http://schemas.microsoft.com/office/powerpoint/2010/main" val="6603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9" name="Rectangle 8"/>
          <p:cNvSpPr/>
          <p:nvPr/>
        </p:nvSpPr>
        <p:spPr>
          <a:xfrm>
            <a:off x="300957" y="1524003"/>
            <a:ext cx="1155834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02597" y="1676400"/>
            <a:ext cx="8675742" cy="822960"/>
          </a:xfrm>
        </p:spPr>
        <p:txBody>
          <a:bodyPr lIns="91440" tIns="0" rIns="91440" bIns="0" anchor="b">
            <a:noAutofit/>
          </a:bodyPr>
          <a:lstStyle>
            <a:lvl1pPr>
              <a:defRPr sz="3599" b="0">
                <a:solidFill>
                  <a:schemeClr val="accent1">
                    <a:lumMod val="50000"/>
                  </a:schemeClr>
                </a:solidFill>
              </a:defRPr>
            </a:lvl1pPr>
          </a:lstStyle>
          <a:p>
            <a:r>
              <a:rPr lang="en-US" dirty="0"/>
              <a:t>Click to edit Master title style</a:t>
            </a:r>
          </a:p>
        </p:txBody>
      </p:sp>
      <p:sp>
        <p:nvSpPr>
          <p:cNvPr id="4" name="Text Placeholder 3"/>
          <p:cNvSpPr>
            <a:spLocks noGrp="1"/>
          </p:cNvSpPr>
          <p:nvPr>
            <p:ph type="body" sz="half" idx="2"/>
          </p:nvPr>
        </p:nvSpPr>
        <p:spPr>
          <a:xfrm>
            <a:off x="302541" y="2590800"/>
            <a:ext cx="8675414" cy="594360"/>
          </a:xfrm>
        </p:spPr>
        <p:txBody>
          <a:bodyPr lIns="91440" tIns="0" rIns="91440" bIns="0">
            <a:normAutofit/>
          </a:bodyPr>
          <a:lstStyle>
            <a:lvl1pPr marL="0" indent="0">
              <a:spcBef>
                <a:spcPts val="0"/>
              </a:spcBef>
              <a:spcAft>
                <a:spcPts val="600"/>
              </a:spcAft>
              <a:buNone/>
              <a:defRPr sz="2400" b="1" spc="30" baseline="0">
                <a:solidFill>
                  <a:schemeClr val="accent1">
                    <a:lumMod val="50000"/>
                  </a:schemeClr>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dirty="0"/>
              <a:t>Edit Master text styles</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0956" y="381000"/>
            <a:ext cx="2202620" cy="899162"/>
          </a:xfrm>
          <a:prstGeom prst="rect">
            <a:avLst/>
          </a:prstGeom>
        </p:spPr>
      </p:pic>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t="62562"/>
          <a:stretch/>
        </p:blipFill>
        <p:spPr>
          <a:xfrm>
            <a:off x="0" y="4005942"/>
            <a:ext cx="12161838" cy="3004458"/>
          </a:xfrm>
          <a:prstGeom prst="rect">
            <a:avLst/>
          </a:prstGeom>
        </p:spPr>
      </p:pic>
    </p:spTree>
    <p:extLst>
      <p:ext uri="{BB962C8B-B14F-4D97-AF65-F5344CB8AC3E}">
        <p14:creationId xmlns:p14="http://schemas.microsoft.com/office/powerpoint/2010/main" val="156238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a:xfrm>
            <a:off x="1094567" y="6459789"/>
            <a:ext cx="2466155" cy="365125"/>
          </a:xfrm>
          <a:prstGeom prst="rect">
            <a:avLst/>
          </a:prstGeom>
        </p:spPr>
        <p:txBody>
          <a:bodyPr/>
          <a:lstStyle/>
          <a:p>
            <a:fld id="{86BD6C52-3045-4A40-BC5B-B47CC604D1C7}" type="datetime1">
              <a:rPr lang="en-US" smtClean="0"/>
              <a:t>8/25/2020</a:t>
            </a:fld>
            <a:endParaRPr lang="en-US"/>
          </a:p>
        </p:txBody>
      </p:sp>
      <p:sp>
        <p:nvSpPr>
          <p:cNvPr id="5" name="Footer Placeholder 4"/>
          <p:cNvSpPr>
            <a:spLocks noGrp="1"/>
          </p:cNvSpPr>
          <p:nvPr>
            <p:ph type="ftr" sz="quarter" idx="11"/>
          </p:nvPr>
        </p:nvSpPr>
        <p:spPr>
          <a:xfrm>
            <a:off x="3677065" y="6459789"/>
            <a:ext cx="481087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875967" y="6459789"/>
            <a:ext cx="1308779" cy="365125"/>
          </a:xfrm>
          <a:prstGeom prst="rect">
            <a:avLst/>
          </a:prstGeom>
        </p:spPr>
        <p:txBody>
          <a:bodyPr/>
          <a:lstStyle/>
          <a:p>
            <a:fld id="{F36C87F6-986D-49E6-AF40-1B3A1EE8064D}" type="slidenum">
              <a:rPr lang="en-US" smtClean="0"/>
              <a:t>‹#›</a:t>
            </a:fld>
            <a:endParaRPr lang="en-US"/>
          </a:p>
        </p:txBody>
      </p:sp>
      <p:sp>
        <p:nvSpPr>
          <p:cNvPr id="7" name="Content Placeholder 2"/>
          <p:cNvSpPr>
            <a:spLocks noGrp="1"/>
          </p:cNvSpPr>
          <p:nvPr>
            <p:ph idx="1" hasCustomPrompt="1"/>
          </p:nvPr>
        </p:nvSpPr>
        <p:spPr>
          <a:xfrm>
            <a:off x="1747137" y="1447800"/>
            <a:ext cx="5716203" cy="4724400"/>
          </a:xfrm>
        </p:spPr>
        <p:txBody>
          <a:bodyPr/>
          <a:lstStyle/>
          <a:p>
            <a:pPr lvl="0"/>
            <a:r>
              <a:rPr lang="en-US" dirty="0"/>
              <a:t>Edit Master text styles</a:t>
            </a:r>
          </a:p>
          <a:p>
            <a:pPr lvl="1"/>
            <a:r>
              <a:rPr lang="en-US" dirty="0"/>
              <a:t>Second level</a:t>
            </a:r>
          </a:p>
        </p:txBody>
      </p:sp>
      <p:sp>
        <p:nvSpPr>
          <p:cNvPr id="8" name="Rectangle 7"/>
          <p:cNvSpPr/>
          <p:nvPr userDrawn="1"/>
        </p:nvSpPr>
        <p:spPr>
          <a:xfrm>
            <a:off x="7556513" y="1447800"/>
            <a:ext cx="4713940" cy="4953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 Placeholder 3"/>
          <p:cNvSpPr>
            <a:spLocks noGrp="1"/>
          </p:cNvSpPr>
          <p:nvPr>
            <p:ph type="body" sz="half" idx="2" hasCustomPrompt="1"/>
          </p:nvPr>
        </p:nvSpPr>
        <p:spPr>
          <a:xfrm>
            <a:off x="8133763" y="1905000"/>
            <a:ext cx="3649502" cy="4343400"/>
          </a:xfrm>
        </p:spPr>
        <p:txBody>
          <a:bodyPr lIns="91440" rIns="91440">
            <a:normAutofit/>
          </a:bodyPr>
          <a:lstStyle>
            <a:lvl1pPr marL="0" indent="0">
              <a:buNone/>
              <a:defRPr sz="2400" baseline="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dirty="0"/>
              <a:t>“Here is a quote from someone in the project describing something cool that is happening!”</a:t>
            </a:r>
          </a:p>
          <a:p>
            <a:pPr lvl="0"/>
            <a:r>
              <a:rPr lang="en-US" dirty="0"/>
              <a:t>	-- Mr. Quote</a:t>
            </a:r>
          </a:p>
        </p:txBody>
      </p:sp>
    </p:spTree>
    <p:extLst>
      <p:ext uri="{BB962C8B-B14F-4D97-AF65-F5344CB8AC3E}">
        <p14:creationId xmlns:p14="http://schemas.microsoft.com/office/powerpoint/2010/main" val="256997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p:nvSpPr>
        <p:spPr>
          <a:xfrm>
            <a:off x="3169" y="6400800"/>
            <a:ext cx="1215867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5867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4567" y="758952"/>
            <a:ext cx="10033517" cy="3566160"/>
          </a:xfrm>
        </p:spPr>
        <p:txBody>
          <a:bodyPr anchor="b">
            <a:normAutofit/>
          </a:bodyPr>
          <a:lstStyle>
            <a:lvl1pPr algn="l">
              <a:lnSpc>
                <a:spcPct val="85000"/>
              </a:lnSpc>
              <a:defRPr sz="7998"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097330" y="4455621"/>
            <a:ext cx="10033517" cy="1143000"/>
          </a:xfrm>
        </p:spPr>
        <p:txBody>
          <a:bodyPr lIns="91440" rIns="91440">
            <a:normAutofit/>
          </a:bodyPr>
          <a:lstStyle>
            <a:lvl1pPr marL="0" indent="0" algn="l">
              <a:buNone/>
              <a:defRPr sz="2399" cap="all" spc="200" baseline="0">
                <a:solidFill>
                  <a:schemeClr val="tx2"/>
                </a:solidFill>
                <a:latin typeface="+mj-lt"/>
              </a:defRPr>
            </a:lvl1pPr>
            <a:lvl2pPr marL="457063" indent="0" algn="ctr">
              <a:buNone/>
              <a:defRPr sz="23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a:t>Click to edit Master subtitle style</a:t>
            </a:r>
            <a:endParaRPr lang="en-US" dirty="0"/>
          </a:p>
        </p:txBody>
      </p:sp>
      <p:sp>
        <p:nvSpPr>
          <p:cNvPr id="4" name="Date Placeholder 3"/>
          <p:cNvSpPr>
            <a:spLocks noGrp="1"/>
          </p:cNvSpPr>
          <p:nvPr>
            <p:ph type="dt" sz="half" idx="10"/>
          </p:nvPr>
        </p:nvSpPr>
        <p:spPr>
          <a:xfrm>
            <a:off x="1094567" y="6459789"/>
            <a:ext cx="2466155" cy="365125"/>
          </a:xfrm>
          <a:prstGeom prst="rect">
            <a:avLst/>
          </a:prstGeom>
        </p:spPr>
        <p:txBody>
          <a:bodyPr/>
          <a:lstStyle/>
          <a:p>
            <a:fld id="{4BDF68E2-58F2-4D09-BE8B-E3BD06533059}" type="datetimeFigureOut">
              <a:rPr lang="en-US" smtClean="0"/>
              <a:t>8/25/2020</a:t>
            </a:fld>
            <a:endParaRPr lang="en-US" dirty="0"/>
          </a:p>
        </p:txBody>
      </p:sp>
      <p:sp>
        <p:nvSpPr>
          <p:cNvPr id="5" name="Footer Placeholder 4"/>
          <p:cNvSpPr>
            <a:spLocks noGrp="1"/>
          </p:cNvSpPr>
          <p:nvPr>
            <p:ph type="ftr" sz="quarter" idx="11"/>
          </p:nvPr>
        </p:nvSpPr>
        <p:spPr>
          <a:xfrm>
            <a:off x="3677065" y="6459789"/>
            <a:ext cx="48108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875967" y="6459789"/>
            <a:ext cx="1308779" cy="365125"/>
          </a:xfrm>
          <a:prstGeom prst="rect">
            <a:avLst/>
          </a:prstGeom>
        </p:spPr>
        <p:txBody>
          <a:bodyPr/>
          <a:lstStyle/>
          <a:p>
            <a:fld id="{4FAB73BC-B049-4115-A692-8D63A059BFB8}" type="slidenum">
              <a:rPr lang="en-US" smtClean="0"/>
              <a:t>‹#›</a:t>
            </a:fld>
            <a:endParaRPr lang="en-US" dirty="0"/>
          </a:p>
        </p:txBody>
      </p:sp>
      <p:cxnSp>
        <p:nvCxnSpPr>
          <p:cNvPr id="9" name="Straight Connector 8"/>
          <p:cNvCxnSpPr/>
          <p:nvPr/>
        </p:nvCxnSpPr>
        <p:spPr>
          <a:xfrm>
            <a:off x="1204672" y="4343400"/>
            <a:ext cx="985108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458" y="0"/>
            <a:ext cx="12161965" cy="6858000"/>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4" y="0"/>
            <a:ext cx="12165006" cy="6858000"/>
          </a:xfrm>
          <a:prstGeom prst="rect">
            <a:avLst/>
          </a:prstGeom>
        </p:spPr>
      </p:pic>
      <p:sp>
        <p:nvSpPr>
          <p:cNvPr id="13" name="Rectangle 12"/>
          <p:cNvSpPr/>
          <p:nvPr userDrawn="1"/>
        </p:nvSpPr>
        <p:spPr>
          <a:xfrm>
            <a:off x="1823166" y="1626108"/>
            <a:ext cx="8250187" cy="5231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txBox="1">
            <a:spLocks/>
          </p:cNvSpPr>
          <p:nvPr userDrawn="1"/>
        </p:nvSpPr>
        <p:spPr>
          <a:xfrm>
            <a:off x="2203325" y="1905000"/>
            <a:ext cx="7603129" cy="822960"/>
          </a:xfrm>
          <a:prstGeom prst="rect">
            <a:avLst/>
          </a:prstGeom>
        </p:spPr>
        <p:txBody>
          <a:bodyPr vert="horz" lIns="91440" tIns="0" rIns="91440" bIns="0" rtlCol="0" anchor="b">
            <a:noAutofit/>
          </a:bodyPr>
          <a:lstStyle>
            <a:lvl1pPr algn="l" defTabSz="914126" rtl="0" eaLnBrk="1" latinLnBrk="0" hangingPunct="1">
              <a:lnSpc>
                <a:spcPct val="85000"/>
              </a:lnSpc>
              <a:spcBef>
                <a:spcPct val="0"/>
              </a:spcBef>
              <a:buNone/>
              <a:defRPr sz="3599" b="0" i="0" u="none" kern="1200" spc="-50" baseline="0">
                <a:solidFill>
                  <a:schemeClr val="accent1">
                    <a:lumMod val="50000"/>
                  </a:schemeClr>
                </a:solidFill>
                <a:latin typeface="+mj-lt"/>
                <a:ea typeface="+mj-ea"/>
                <a:cs typeface="+mj-cs"/>
              </a:defRPr>
            </a:lvl1pPr>
          </a:lstStyle>
          <a:p>
            <a:r>
              <a:rPr lang="en-US" dirty="0"/>
              <a:t>Click to edit Master title style</a:t>
            </a:r>
          </a:p>
        </p:txBody>
      </p:sp>
      <p:sp>
        <p:nvSpPr>
          <p:cNvPr id="16" name="Text Placeholder 3"/>
          <p:cNvSpPr>
            <a:spLocks noGrp="1"/>
          </p:cNvSpPr>
          <p:nvPr>
            <p:ph type="body" sz="half" idx="2"/>
          </p:nvPr>
        </p:nvSpPr>
        <p:spPr>
          <a:xfrm>
            <a:off x="2279356" y="2910840"/>
            <a:ext cx="7603129" cy="594360"/>
          </a:xfrm>
        </p:spPr>
        <p:txBody>
          <a:bodyPr lIns="91440" tIns="0" rIns="91440" bIns="0">
            <a:normAutofit/>
          </a:bodyPr>
          <a:lstStyle>
            <a:lvl1pPr marL="0" indent="0">
              <a:spcBef>
                <a:spcPts val="0"/>
              </a:spcBef>
              <a:spcAft>
                <a:spcPts val="600"/>
              </a:spcAft>
              <a:buNone/>
              <a:defRPr sz="2400" b="1" spc="30" baseline="0">
                <a:solidFill>
                  <a:schemeClr val="accent1">
                    <a:lumMod val="50000"/>
                  </a:schemeClr>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dirty="0"/>
              <a:t>Edit Master text styles</a:t>
            </a:r>
          </a:p>
        </p:txBody>
      </p:sp>
      <p:sp>
        <p:nvSpPr>
          <p:cNvPr id="18" name="Rectangle 17"/>
          <p:cNvSpPr/>
          <p:nvPr userDrawn="1"/>
        </p:nvSpPr>
        <p:spPr>
          <a:xfrm>
            <a:off x="378572" y="304800"/>
            <a:ext cx="1672688"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636" y="431920"/>
            <a:ext cx="1368563" cy="558680"/>
          </a:xfrm>
          <a:prstGeom prst="rect">
            <a:avLst/>
          </a:prstGeom>
        </p:spPr>
      </p:pic>
    </p:spTree>
    <p:extLst>
      <p:ext uri="{BB962C8B-B14F-4D97-AF65-F5344CB8AC3E}">
        <p14:creationId xmlns:p14="http://schemas.microsoft.com/office/powerpoint/2010/main" val="217051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7" name="Rectangle 6"/>
          <p:cNvSpPr/>
          <p:nvPr/>
        </p:nvSpPr>
        <p:spPr>
          <a:xfrm>
            <a:off x="3169" y="6400800"/>
            <a:ext cx="1215867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5867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4567" y="758952"/>
            <a:ext cx="10033517" cy="3566160"/>
          </a:xfrm>
        </p:spPr>
        <p:txBody>
          <a:bodyPr anchor="b">
            <a:normAutofit/>
          </a:bodyPr>
          <a:lstStyle>
            <a:lvl1pPr algn="l">
              <a:lnSpc>
                <a:spcPct val="85000"/>
              </a:lnSpc>
              <a:defRPr sz="7998"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097330" y="4455621"/>
            <a:ext cx="10033517" cy="1143000"/>
          </a:xfrm>
        </p:spPr>
        <p:txBody>
          <a:bodyPr lIns="91440" rIns="91440">
            <a:normAutofit/>
          </a:bodyPr>
          <a:lstStyle>
            <a:lvl1pPr marL="0" indent="0" algn="l">
              <a:buNone/>
              <a:defRPr sz="2399" cap="all" spc="200" baseline="0">
                <a:solidFill>
                  <a:schemeClr val="tx2"/>
                </a:solidFill>
                <a:latin typeface="+mj-lt"/>
              </a:defRPr>
            </a:lvl1pPr>
            <a:lvl2pPr marL="457063" indent="0" algn="ctr">
              <a:buNone/>
              <a:defRPr sz="23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a:t>Click to edit Master subtitle style</a:t>
            </a:r>
            <a:endParaRPr lang="en-US" dirty="0"/>
          </a:p>
        </p:txBody>
      </p:sp>
      <p:sp>
        <p:nvSpPr>
          <p:cNvPr id="4" name="Date Placeholder 3"/>
          <p:cNvSpPr>
            <a:spLocks noGrp="1"/>
          </p:cNvSpPr>
          <p:nvPr>
            <p:ph type="dt" sz="half" idx="10"/>
          </p:nvPr>
        </p:nvSpPr>
        <p:spPr>
          <a:xfrm>
            <a:off x="1094567" y="6459789"/>
            <a:ext cx="2466155" cy="365125"/>
          </a:xfrm>
          <a:prstGeom prst="rect">
            <a:avLst/>
          </a:prstGeom>
        </p:spPr>
        <p:txBody>
          <a:bodyPr/>
          <a:lstStyle/>
          <a:p>
            <a:fld id="{4BDF68E2-58F2-4D09-BE8B-E3BD06533059}" type="datetimeFigureOut">
              <a:rPr lang="en-US" smtClean="0"/>
              <a:t>8/25/2020</a:t>
            </a:fld>
            <a:endParaRPr lang="en-US" dirty="0"/>
          </a:p>
        </p:txBody>
      </p:sp>
      <p:sp>
        <p:nvSpPr>
          <p:cNvPr id="5" name="Footer Placeholder 4"/>
          <p:cNvSpPr>
            <a:spLocks noGrp="1"/>
          </p:cNvSpPr>
          <p:nvPr>
            <p:ph type="ftr" sz="quarter" idx="11"/>
          </p:nvPr>
        </p:nvSpPr>
        <p:spPr>
          <a:xfrm>
            <a:off x="3677065" y="6459789"/>
            <a:ext cx="48108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875967" y="6459789"/>
            <a:ext cx="1308779" cy="365125"/>
          </a:xfrm>
          <a:prstGeom prst="rect">
            <a:avLst/>
          </a:prstGeom>
        </p:spPr>
        <p:txBody>
          <a:bodyPr/>
          <a:lstStyle/>
          <a:p>
            <a:fld id="{4FAB73BC-B049-4115-A692-8D63A059BFB8}" type="slidenum">
              <a:rPr lang="en-US" smtClean="0"/>
              <a:t>‹#›</a:t>
            </a:fld>
            <a:endParaRPr lang="en-US" dirty="0"/>
          </a:p>
        </p:txBody>
      </p:sp>
      <p:cxnSp>
        <p:nvCxnSpPr>
          <p:cNvPr id="9" name="Straight Connector 8"/>
          <p:cNvCxnSpPr/>
          <p:nvPr/>
        </p:nvCxnSpPr>
        <p:spPr>
          <a:xfrm>
            <a:off x="1204672" y="4343400"/>
            <a:ext cx="985108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458" y="0"/>
            <a:ext cx="12161965" cy="6858000"/>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8" name="Rectangle 17"/>
          <p:cNvSpPr/>
          <p:nvPr userDrawn="1"/>
        </p:nvSpPr>
        <p:spPr>
          <a:xfrm>
            <a:off x="378572" y="304800"/>
            <a:ext cx="1672688"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636" y="431920"/>
            <a:ext cx="1368563" cy="558680"/>
          </a:xfrm>
          <a:prstGeom prst="rect">
            <a:avLst/>
          </a:prstGeom>
        </p:spPr>
      </p:pic>
    </p:spTree>
    <p:extLst>
      <p:ext uri="{BB962C8B-B14F-4D97-AF65-F5344CB8AC3E}">
        <p14:creationId xmlns:p14="http://schemas.microsoft.com/office/powerpoint/2010/main" val="71636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p:nvSpPr>
        <p:spPr>
          <a:xfrm>
            <a:off x="3169" y="6400800"/>
            <a:ext cx="1215867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5867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a:xfrm>
            <a:off x="1094567" y="6459789"/>
            <a:ext cx="2466155" cy="365125"/>
          </a:xfrm>
          <a:prstGeom prst="rect">
            <a:avLst/>
          </a:prstGeom>
        </p:spPr>
        <p:txBody>
          <a:bodyPr/>
          <a:lstStyle/>
          <a:p>
            <a:fld id="{4BDF68E2-58F2-4D09-BE8B-E3BD06533059}" type="datetimeFigureOut">
              <a:rPr lang="en-US" smtClean="0"/>
              <a:t>8/25/2020</a:t>
            </a:fld>
            <a:endParaRPr lang="en-US" dirty="0"/>
          </a:p>
        </p:txBody>
      </p:sp>
      <p:sp>
        <p:nvSpPr>
          <p:cNvPr id="5" name="Footer Placeholder 4"/>
          <p:cNvSpPr>
            <a:spLocks noGrp="1"/>
          </p:cNvSpPr>
          <p:nvPr>
            <p:ph type="ftr" sz="quarter" idx="11"/>
          </p:nvPr>
        </p:nvSpPr>
        <p:spPr>
          <a:xfrm>
            <a:off x="3677065" y="6459789"/>
            <a:ext cx="48108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875967" y="6459789"/>
            <a:ext cx="1308779" cy="365125"/>
          </a:xfrm>
          <a:prstGeom prst="rect">
            <a:avLst/>
          </a:prstGeom>
        </p:spPr>
        <p:txBody>
          <a:bodyPr/>
          <a:lstStyle/>
          <a:p>
            <a:fld id="{4FAB73BC-B049-4115-A692-8D63A059BFB8}" type="slidenum">
              <a:rPr lang="en-US" smtClean="0"/>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24401"/>
            <a:ext cx="12163421" cy="2133600"/>
          </a:xfrm>
          <a:prstGeom prst="rect">
            <a:avLst/>
          </a:prstGeom>
        </p:spPr>
      </p:pic>
      <p:sp>
        <p:nvSpPr>
          <p:cNvPr id="13" name="Text Placeholder 2"/>
          <p:cNvSpPr>
            <a:spLocks noGrp="1"/>
          </p:cNvSpPr>
          <p:nvPr>
            <p:ph type="body" idx="13"/>
          </p:nvPr>
        </p:nvSpPr>
        <p:spPr>
          <a:xfrm>
            <a:off x="1255630" y="3598820"/>
            <a:ext cx="10145895" cy="1143000"/>
          </a:xfrm>
        </p:spPr>
        <p:txBody>
          <a:bodyPr lIns="91440" rIns="91440" anchor="t" anchorCtr="0">
            <a:normAutofit/>
          </a:bodyPr>
          <a:lstStyle>
            <a:lvl1pPr marL="0" indent="0">
              <a:buNone/>
              <a:defRPr sz="2399" cap="all" spc="200" baseline="0">
                <a:solidFill>
                  <a:schemeClr val="accent5"/>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dirty="0"/>
              <a:t>Edit Master text styles</a:t>
            </a:r>
          </a:p>
        </p:txBody>
      </p:sp>
      <p:cxnSp>
        <p:nvCxnSpPr>
          <p:cNvPr id="14" name="Straight Connector 13"/>
          <p:cNvCxnSpPr/>
          <p:nvPr userDrawn="1"/>
        </p:nvCxnSpPr>
        <p:spPr>
          <a:xfrm flipV="1">
            <a:off x="1244769" y="3352800"/>
            <a:ext cx="10156757" cy="18288"/>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6352" y="1447800"/>
            <a:ext cx="2202620" cy="899162"/>
          </a:xfrm>
          <a:prstGeom prst="rect">
            <a:avLst/>
          </a:prstGeom>
        </p:spPr>
      </p:pic>
    </p:spTree>
    <p:extLst>
      <p:ext uri="{BB962C8B-B14F-4D97-AF65-F5344CB8AC3E}">
        <p14:creationId xmlns:p14="http://schemas.microsoft.com/office/powerpoint/2010/main" val="115073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1105" y="381001"/>
            <a:ext cx="9503911" cy="762000"/>
          </a:xfrm>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2pPr>
              <a:defRPr/>
            </a:lvl2pPr>
            <a:lvl3pPr marL="383933" indent="0">
              <a:buNone/>
              <a:defRPr/>
            </a:lvl3pPr>
            <a:lvl4pPr>
              <a:defRPr baseline="0">
                <a:solidFill>
                  <a:schemeClr val="accent6">
                    <a:lumMod val="75000"/>
                  </a:schemeClr>
                </a:solidFill>
              </a:defRPr>
            </a:lvl4pPr>
            <a:lvl5pPr marL="932408" indent="-182825">
              <a:buFont typeface="Courier New" panose="02070309020205020404" pitchFamily="49" charset="0"/>
              <a:buChar char="o"/>
              <a:defRPr sz="2000"/>
            </a:lvl5pPr>
          </a:lstStyle>
          <a:p>
            <a:pPr lvl="0"/>
            <a:r>
              <a:rPr lang="en-US" dirty="0"/>
              <a:t>Edit Master text styles</a:t>
            </a:r>
          </a:p>
          <a:p>
            <a:pPr lvl="1"/>
            <a:r>
              <a:rPr lang="en-US" dirty="0"/>
              <a:t>Second level</a:t>
            </a:r>
          </a:p>
          <a:p>
            <a:pPr lvl="4"/>
            <a:r>
              <a:rPr lang="en-US" dirty="0"/>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540" y="493996"/>
            <a:ext cx="1216501" cy="496604"/>
          </a:xfrm>
          <a:prstGeom prst="rect">
            <a:avLst/>
          </a:prstGeom>
        </p:spPr>
      </p:pic>
    </p:spTree>
    <p:extLst>
      <p:ext uri="{BB962C8B-B14F-4D97-AF65-F5344CB8AC3E}">
        <p14:creationId xmlns:p14="http://schemas.microsoft.com/office/powerpoint/2010/main" val="287955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69" y="6400800"/>
            <a:ext cx="12158671"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4567" y="1981200"/>
            <a:ext cx="10033517" cy="2343912"/>
          </a:xfrm>
        </p:spPr>
        <p:txBody>
          <a:bodyPr anchor="b" anchorCtr="0">
            <a:normAutofit/>
          </a:bodyPr>
          <a:lstStyle>
            <a:lvl1pPr>
              <a:lnSpc>
                <a:spcPct val="85000"/>
              </a:lnSpc>
              <a:defRPr sz="6000" b="1">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1094567" y="4453128"/>
            <a:ext cx="10033517" cy="1143000"/>
          </a:xfrm>
        </p:spPr>
        <p:txBody>
          <a:bodyPr lIns="91440" rIns="91440" anchor="t" anchorCtr="0">
            <a:normAutofit/>
          </a:bodyPr>
          <a:lstStyle>
            <a:lvl1pPr marL="0" indent="0">
              <a:buNone/>
              <a:defRPr sz="2399" cap="all" spc="200" baseline="0">
                <a:solidFill>
                  <a:schemeClr val="accent5"/>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dirty="0"/>
              <a:t>Edit Master text styles</a:t>
            </a:r>
          </a:p>
        </p:txBody>
      </p:sp>
      <p:cxnSp>
        <p:nvCxnSpPr>
          <p:cNvPr id="9" name="Straight Connector 8"/>
          <p:cNvCxnSpPr/>
          <p:nvPr/>
        </p:nvCxnSpPr>
        <p:spPr>
          <a:xfrm>
            <a:off x="1204672" y="4343400"/>
            <a:ext cx="985108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4671" y="914400"/>
            <a:ext cx="2202620" cy="899162"/>
          </a:xfrm>
          <a:prstGeom prst="rect">
            <a:avLst/>
          </a:prstGeom>
        </p:spPr>
      </p:pic>
    </p:spTree>
    <p:extLst>
      <p:ext uri="{BB962C8B-B14F-4D97-AF65-F5344CB8AC3E}">
        <p14:creationId xmlns:p14="http://schemas.microsoft.com/office/powerpoint/2010/main" val="281757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794068" y="228603"/>
            <a:ext cx="9076822" cy="917357"/>
          </a:xfrm>
        </p:spPr>
        <p:txBody>
          <a:bodyPr/>
          <a:lstStyle/>
          <a:p>
            <a:r>
              <a:rPr lang="en-US" dirty="0"/>
              <a:t>Click to edit Master title style</a:t>
            </a:r>
          </a:p>
        </p:txBody>
      </p:sp>
      <p:sp>
        <p:nvSpPr>
          <p:cNvPr id="3" name="Content Placeholder 2"/>
          <p:cNvSpPr>
            <a:spLocks noGrp="1"/>
          </p:cNvSpPr>
          <p:nvPr>
            <p:ph sz="half" idx="1"/>
          </p:nvPr>
        </p:nvSpPr>
        <p:spPr>
          <a:xfrm>
            <a:off x="682697" y="1905000"/>
            <a:ext cx="4925544"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37106" y="1905000"/>
            <a:ext cx="4925544"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426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749750" y="228603"/>
            <a:ext cx="10033517" cy="841157"/>
          </a:xfrm>
        </p:spPr>
        <p:txBody>
          <a:bodyPr/>
          <a:lstStyle/>
          <a:p>
            <a:r>
              <a:rPr lang="en-US" dirty="0"/>
              <a:t>Click to edit Master title style</a:t>
            </a:r>
          </a:p>
        </p:txBody>
      </p:sp>
      <p:sp>
        <p:nvSpPr>
          <p:cNvPr id="3" name="Text Placeholder 2"/>
          <p:cNvSpPr>
            <a:spLocks noGrp="1"/>
          </p:cNvSpPr>
          <p:nvPr>
            <p:ph type="body" idx="1"/>
          </p:nvPr>
        </p:nvSpPr>
        <p:spPr>
          <a:xfrm>
            <a:off x="1062854" y="1981200"/>
            <a:ext cx="4925544" cy="736282"/>
          </a:xfrm>
        </p:spPr>
        <p:txBody>
          <a:bodyPr lIns="91440" rIns="91440" anchor="ctr">
            <a:normAutofit/>
          </a:bodyPr>
          <a:lstStyle>
            <a:lvl1pPr marL="0" indent="0">
              <a:buNone/>
              <a:defRPr sz="1999" b="0" cap="all" baseline="0">
                <a:solidFill>
                  <a:schemeClr val="tx1">
                    <a:lumMod val="7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1094565" y="2717800"/>
            <a:ext cx="4925544" cy="3378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0826" y="1981200"/>
            <a:ext cx="4925544" cy="736282"/>
          </a:xfrm>
        </p:spPr>
        <p:txBody>
          <a:bodyPr lIns="91440" rIns="91440" anchor="ctr">
            <a:normAutofit/>
          </a:bodyPr>
          <a:lstStyle>
            <a:lvl1pPr marL="0" indent="0">
              <a:buNone/>
              <a:defRPr sz="1999" b="0" cap="all" baseline="0">
                <a:solidFill>
                  <a:schemeClr val="tx1">
                    <a:lumMod val="7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202538" y="2717800"/>
            <a:ext cx="4925544"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415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1425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858000"/>
            <a:ext cx="12161838" cy="76200"/>
          </a:xfrm>
          <a:prstGeom prst="rect">
            <a:avLst/>
          </a:prstGeom>
          <a:solidFill>
            <a:srgbClr val="00A6C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747135" y="323198"/>
            <a:ext cx="9579942" cy="8382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747136" y="1676400"/>
            <a:ext cx="9579941" cy="4495800"/>
          </a:xfrm>
          <a:prstGeom prst="rect">
            <a:avLst/>
          </a:prstGeom>
        </p:spPr>
        <p:txBody>
          <a:bodyPr vert="horz" lIns="0" tIns="45720" rIns="0" bIns="45720" rtlCol="0">
            <a:normAutofit/>
          </a:bodyPr>
          <a:lstStyle/>
          <a:p>
            <a:pPr lvl="0"/>
            <a:r>
              <a:rPr lang="en-US" dirty="0"/>
              <a:t> Edit Master text styles</a:t>
            </a:r>
          </a:p>
          <a:p>
            <a:pPr lvl="1"/>
            <a:r>
              <a:rPr lang="en-US" dirty="0"/>
              <a:t>Second level</a:t>
            </a:r>
          </a:p>
        </p:txBody>
      </p:sp>
      <p:cxnSp>
        <p:nvCxnSpPr>
          <p:cNvPr id="10" name="Straight Connector 9"/>
          <p:cNvCxnSpPr/>
          <p:nvPr/>
        </p:nvCxnSpPr>
        <p:spPr>
          <a:xfrm>
            <a:off x="1747135" y="1295400"/>
            <a:ext cx="9579942"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02540" y="493996"/>
            <a:ext cx="1216501" cy="496604"/>
          </a:xfrm>
          <a:prstGeom prst="rect">
            <a:avLst/>
          </a:prstGeom>
        </p:spPr>
      </p:pic>
    </p:spTree>
    <p:extLst>
      <p:ext uri="{BB962C8B-B14F-4D97-AF65-F5344CB8AC3E}">
        <p14:creationId xmlns:p14="http://schemas.microsoft.com/office/powerpoint/2010/main" val="3887689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126" rtl="0" eaLnBrk="1" latinLnBrk="0" hangingPunct="1">
        <a:lnSpc>
          <a:spcPct val="85000"/>
        </a:lnSpc>
        <a:spcBef>
          <a:spcPct val="0"/>
        </a:spcBef>
        <a:buNone/>
        <a:defRPr sz="4799" b="0" i="0" u="none" kern="1200" spc="-50" baseline="0">
          <a:solidFill>
            <a:schemeClr val="accent1">
              <a:lumMod val="75000"/>
            </a:schemeClr>
          </a:solidFill>
          <a:latin typeface="+mj-lt"/>
          <a:ea typeface="+mj-ea"/>
          <a:cs typeface="+mj-cs"/>
        </a:defRPr>
      </a:lvl1pPr>
    </p:titleStyle>
    <p:bodyStyle>
      <a:lvl1pPr marL="347663" indent="-347663" algn="l" defTabSz="914126" rtl="0" eaLnBrk="1" latinLnBrk="0" hangingPunct="1">
        <a:lnSpc>
          <a:spcPct val="90000"/>
        </a:lnSpc>
        <a:spcBef>
          <a:spcPts val="1200"/>
        </a:spcBef>
        <a:spcAft>
          <a:spcPts val="200"/>
        </a:spcAft>
        <a:buClr>
          <a:schemeClr val="accent3"/>
        </a:buClr>
        <a:buSzPct val="100000"/>
        <a:buFont typeface="Symbol" panose="05050102010706020507" pitchFamily="18" charset="2"/>
        <a:buChar char=""/>
        <a:defRPr sz="3200" b="1" kern="1200">
          <a:solidFill>
            <a:schemeClr val="tx1">
              <a:lumMod val="75000"/>
            </a:schemeClr>
          </a:solidFill>
          <a:latin typeface="+mn-lt"/>
          <a:ea typeface="+mn-ea"/>
          <a:cs typeface="+mn-cs"/>
        </a:defRPr>
      </a:lvl1pPr>
      <a:lvl2pPr marL="685800" indent="-228600" algn="l" defTabSz="914126" rtl="0" eaLnBrk="1" latinLnBrk="0" hangingPunct="1">
        <a:lnSpc>
          <a:spcPct val="90000"/>
        </a:lnSpc>
        <a:spcBef>
          <a:spcPts val="200"/>
        </a:spcBef>
        <a:spcAft>
          <a:spcPts val="400"/>
        </a:spcAft>
        <a:buClr>
          <a:schemeClr val="accent3"/>
        </a:buClr>
        <a:buFont typeface="Arial" panose="020B0604020202020204" pitchFamily="34" charset="0"/>
        <a:buChar char="•"/>
        <a:defRPr sz="2400" kern="1200">
          <a:solidFill>
            <a:schemeClr val="accent1">
              <a:lumMod val="7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3"/>
        </a:buClr>
        <a:buFont typeface="Symbol" panose="05050102010706020507" pitchFamily="18" charset="2"/>
        <a:buChar char=""/>
        <a:defRPr sz="1400" kern="1200">
          <a:solidFill>
            <a:schemeClr val="accent1">
              <a:lumMod val="7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3"/>
        </a:buClr>
        <a:buFont typeface="Symbol" panose="05050102010706020507" pitchFamily="18" charset="2"/>
        <a:buChar char=""/>
        <a:defRPr sz="1400" kern="1200">
          <a:solidFill>
            <a:schemeClr val="accent1">
              <a:lumMod val="7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3"/>
        </a:buClr>
        <a:buFont typeface="Symbol" panose="05050102010706020507" pitchFamily="18" charset="2"/>
        <a:buChar char=""/>
        <a:defRPr sz="1400" kern="1200">
          <a:solidFill>
            <a:schemeClr val="accent1">
              <a:lumMod val="7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0.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hyperlink" Target="http://projecte3.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cNvSpPr/>
          <p:nvPr/>
        </p:nvSpPr>
        <p:spPr>
          <a:xfrm>
            <a:off x="289719" y="5040602"/>
            <a:ext cx="5638800" cy="1323439"/>
          </a:xfrm>
          <a:prstGeom prst="rect">
            <a:avLst/>
          </a:prstGeom>
        </p:spPr>
        <p:txBody>
          <a:bodyPr wrap="square">
            <a:spAutoFit/>
          </a:bodyPr>
          <a:lstStyle/>
          <a:p>
            <a:pPr algn="ctr"/>
            <a:r>
              <a:rPr lang="en-US" sz="3200" b="1" dirty="0">
                <a:solidFill>
                  <a:srgbClr val="000000"/>
                </a:solidFill>
              </a:rPr>
              <a:t>Integrated Resource Team (IRT)</a:t>
            </a:r>
          </a:p>
          <a:p>
            <a:pPr algn="ctr"/>
            <a:endParaRPr lang="en-US" sz="2400" b="1" dirty="0">
              <a:solidFill>
                <a:schemeClr val="bg1"/>
              </a:solidFill>
            </a:endParaRPr>
          </a:p>
          <a:p>
            <a:pPr algn="ctr"/>
            <a:r>
              <a:rPr lang="en-US" sz="2400" b="1" dirty="0">
                <a:solidFill>
                  <a:schemeClr val="bg1"/>
                </a:solidFill>
              </a:rPr>
              <a:t>Leadership Academy – 8.27.2020</a:t>
            </a:r>
          </a:p>
        </p:txBody>
      </p:sp>
      <p:sp>
        <p:nvSpPr>
          <p:cNvPr id="3" name="Subtitle"/>
          <p:cNvSpPr>
            <a:spLocks noGrp="1"/>
          </p:cNvSpPr>
          <p:nvPr>
            <p:ph type="body" sz="half" idx="2"/>
          </p:nvPr>
        </p:nvSpPr>
        <p:spPr>
          <a:xfrm>
            <a:off x="3032919" y="2590800"/>
            <a:ext cx="8675414" cy="1066800"/>
          </a:xfrm>
        </p:spPr>
        <p:txBody>
          <a:bodyPr>
            <a:noAutofit/>
          </a:bodyPr>
          <a:lstStyle/>
          <a:p>
            <a:pPr>
              <a:lnSpc>
                <a:spcPct val="100000"/>
              </a:lnSpc>
              <a:spcAft>
                <a:spcPts val="0"/>
              </a:spcAft>
            </a:pPr>
            <a:r>
              <a:rPr lang="en-US" dirty="0">
                <a:solidFill>
                  <a:schemeClr val="accent6">
                    <a:lumMod val="50000"/>
                  </a:schemeClr>
                </a:solidFill>
              </a:rPr>
              <a:t>Vocational Rehabilitation Technical Assistance Center: Targeted Communities (VRTAC-TC) </a:t>
            </a:r>
          </a:p>
        </p:txBody>
      </p:sp>
      <p:sp>
        <p:nvSpPr>
          <p:cNvPr id="2" name="Title 1"/>
          <p:cNvSpPr>
            <a:spLocks noGrp="1"/>
          </p:cNvSpPr>
          <p:nvPr>
            <p:ph type="title"/>
          </p:nvPr>
        </p:nvSpPr>
        <p:spPr>
          <a:xfrm>
            <a:off x="3039667" y="1905000"/>
            <a:ext cx="9543315" cy="518160"/>
          </a:xfrm>
        </p:spPr>
        <p:txBody>
          <a:bodyPr>
            <a:noAutofit/>
          </a:bodyPr>
          <a:lstStyle/>
          <a:p>
            <a:r>
              <a:rPr lang="en-US" sz="3200" b="1" dirty="0">
                <a:solidFill>
                  <a:schemeClr val="tx1">
                    <a:lumMod val="75000"/>
                  </a:schemeClr>
                </a:solidFill>
                <a:latin typeface="Times New Roman" panose="02020603050405020304" pitchFamily="18" charset="0"/>
                <a:cs typeface="Times New Roman" panose="02020603050405020304" pitchFamily="18" charset="0"/>
              </a:rPr>
              <a:t/>
            </a:r>
            <a:br>
              <a:rPr lang="en-US" sz="3200" b="1" dirty="0">
                <a:solidFill>
                  <a:schemeClr val="tx1">
                    <a:lumMod val="75000"/>
                  </a:schemeClr>
                </a:solidFill>
                <a:latin typeface="Times New Roman" panose="02020603050405020304" pitchFamily="18" charset="0"/>
                <a:cs typeface="Times New Roman" panose="02020603050405020304" pitchFamily="18" charset="0"/>
              </a:rPr>
            </a:br>
            <a:r>
              <a:rPr lang="en-US" sz="3200" b="1" dirty="0">
                <a:solidFill>
                  <a:schemeClr val="tx1">
                    <a:lumMod val="75000"/>
                  </a:schemeClr>
                </a:solidFill>
                <a:latin typeface="+mn-lt"/>
                <a:cs typeface="Times New Roman" panose="02020603050405020304" pitchFamily="18" charset="0"/>
              </a:rPr>
              <a:t>Project E3: Educate, Empower, and Employ</a:t>
            </a:r>
            <a:endParaRPr lang="en-US" sz="3200" dirty="0">
              <a:solidFill>
                <a:schemeClr val="tx1">
                  <a:lumMod val="75000"/>
                </a:schemeClr>
              </a:solidFill>
              <a:latin typeface="+mn-lt"/>
            </a:endParaRPr>
          </a:p>
        </p:txBody>
      </p:sp>
    </p:spTree>
    <p:extLst>
      <p:ext uri="{BB962C8B-B14F-4D97-AF65-F5344CB8AC3E}">
        <p14:creationId xmlns:p14="http://schemas.microsoft.com/office/powerpoint/2010/main" val="630269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4861719" y="1752600"/>
            <a:ext cx="6286499" cy="4953000"/>
          </a:xfrm>
          <a:prstGeom prst="rect">
            <a:avLst/>
          </a:prstGeom>
        </p:spPr>
        <p:txBody>
          <a:bodyPr vert="horz" lIns="0" tIns="45720" rIns="0" bIns="45720" rtlCol="0">
            <a:norm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endParaRPr lang="en-US" dirty="0">
              <a:solidFill>
                <a:schemeClr val="tx1"/>
              </a:solidFill>
            </a:endParaRPr>
          </a:p>
        </p:txBody>
      </p:sp>
      <p:sp>
        <p:nvSpPr>
          <p:cNvPr id="3" name="Title 2"/>
          <p:cNvSpPr>
            <a:spLocks noGrp="1"/>
          </p:cNvSpPr>
          <p:nvPr>
            <p:ph type="title"/>
          </p:nvPr>
        </p:nvSpPr>
        <p:spPr>
          <a:xfrm>
            <a:off x="1661319" y="304800"/>
            <a:ext cx="9579942" cy="838200"/>
          </a:xfrm>
        </p:spPr>
        <p:txBody>
          <a:bodyPr/>
          <a:lstStyle/>
          <a:p>
            <a:pPr algn="ctr"/>
            <a:r>
              <a:rPr lang="en-US" b="1" dirty="0">
                <a:solidFill>
                  <a:schemeClr val="accent5"/>
                </a:solidFill>
              </a:rPr>
              <a:t>IRT Pilot Updates</a:t>
            </a:r>
          </a:p>
        </p:txBody>
      </p:sp>
      <p:sp>
        <p:nvSpPr>
          <p:cNvPr id="2" name="Rectangle 1">
            <a:extLst>
              <a:ext uri="{FF2B5EF4-FFF2-40B4-BE49-F238E27FC236}">
                <a16:creationId xmlns:a16="http://schemas.microsoft.com/office/drawing/2014/main" id="{61929C5C-57C1-4A69-9300-9721021C1B01}"/>
              </a:ext>
            </a:extLst>
          </p:cNvPr>
          <p:cNvSpPr/>
          <p:nvPr/>
        </p:nvSpPr>
        <p:spPr>
          <a:xfrm>
            <a:off x="1204119" y="1582341"/>
            <a:ext cx="10210800" cy="4467057"/>
          </a:xfrm>
          <a:prstGeom prst="rect">
            <a:avLst/>
          </a:prstGeom>
        </p:spPr>
        <p:txBody>
          <a:bodyPr wrap="square">
            <a:spAutoFit/>
          </a:bodyPr>
          <a:lstStyle/>
          <a:p>
            <a:pPr>
              <a:lnSpc>
                <a:spcPct val="150000"/>
              </a:lnSpc>
            </a:pPr>
            <a:r>
              <a:rPr lang="en-US" sz="2400" b="1" u="sng" dirty="0"/>
              <a:t>Kentucky</a:t>
            </a:r>
          </a:p>
          <a:p>
            <a:pPr marL="342900" indent="-342900">
              <a:lnSpc>
                <a:spcPct val="150000"/>
              </a:lnSpc>
              <a:buFont typeface="Arial" panose="020B0604020202020204" pitchFamily="34" charset="0"/>
              <a:buChar char="•"/>
            </a:pPr>
            <a:r>
              <a:rPr lang="en-US" sz="2400" dirty="0"/>
              <a:t>Impact of COVID-19 resulted in suspension of the project.  </a:t>
            </a:r>
          </a:p>
          <a:p>
            <a:pPr marL="342900" indent="-342900">
              <a:lnSpc>
                <a:spcPct val="150000"/>
              </a:lnSpc>
              <a:buFont typeface="Arial" panose="020B0604020202020204" pitchFamily="34" charset="0"/>
              <a:buChar char="•"/>
            </a:pPr>
            <a:r>
              <a:rPr lang="en-US" sz="2400" dirty="0"/>
              <a:t>Lead Counselors for the project reassigned.</a:t>
            </a:r>
          </a:p>
          <a:p>
            <a:pPr marL="342900" indent="-342900">
              <a:lnSpc>
                <a:spcPct val="150000"/>
              </a:lnSpc>
              <a:buFont typeface="Arial" panose="020B0604020202020204" pitchFamily="34" charset="0"/>
              <a:buChar char="•"/>
            </a:pPr>
            <a:r>
              <a:rPr lang="en-US" sz="2400" dirty="0"/>
              <a:t>Project resumed this month</a:t>
            </a:r>
          </a:p>
          <a:p>
            <a:pPr marL="342900" indent="-342900">
              <a:lnSpc>
                <a:spcPct val="150000"/>
              </a:lnSpc>
              <a:buFont typeface="Arial" panose="020B0604020202020204" pitchFamily="34" charset="0"/>
              <a:buChar char="•"/>
            </a:pPr>
            <a:r>
              <a:rPr lang="en-US" sz="2400" dirty="0"/>
              <a:t>Next steps</a:t>
            </a:r>
          </a:p>
          <a:p>
            <a:pPr marL="800100" lvl="1" indent="-342900">
              <a:lnSpc>
                <a:spcPct val="150000"/>
              </a:lnSpc>
              <a:buFont typeface="Arial" panose="020B0604020202020204" pitchFamily="34" charset="0"/>
              <a:buChar char="•"/>
            </a:pPr>
            <a:r>
              <a:rPr lang="en-US" sz="2400" dirty="0"/>
              <a:t>Refresher training on the IRT model</a:t>
            </a:r>
          </a:p>
          <a:p>
            <a:pPr marL="800100" lvl="1" indent="-342900">
              <a:lnSpc>
                <a:spcPct val="150000"/>
              </a:lnSpc>
              <a:buFont typeface="Arial" panose="020B0604020202020204" pitchFamily="34" charset="0"/>
              <a:buChar char="•"/>
            </a:pPr>
            <a:r>
              <a:rPr lang="en-US" sz="2400" dirty="0"/>
              <a:t>Support to identify clients to create IRTs</a:t>
            </a:r>
          </a:p>
          <a:p>
            <a:pPr marL="800100" lvl="1" indent="-342900">
              <a:lnSpc>
                <a:spcPct val="150000"/>
              </a:lnSpc>
              <a:buFont typeface="Arial" panose="020B0604020202020204" pitchFamily="34" charset="0"/>
              <a:buChar char="•"/>
            </a:pPr>
            <a:r>
              <a:rPr lang="en-US" sz="2400" dirty="0"/>
              <a:t>Support to setup initial IRT meetings.</a:t>
            </a:r>
          </a:p>
        </p:txBody>
      </p:sp>
    </p:spTree>
    <p:extLst>
      <p:ext uri="{BB962C8B-B14F-4D97-AF65-F5344CB8AC3E}">
        <p14:creationId xmlns:p14="http://schemas.microsoft.com/office/powerpoint/2010/main" val="3854449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1105" y="381001"/>
            <a:ext cx="9972414" cy="762000"/>
          </a:xfrm>
        </p:spPr>
        <p:txBody>
          <a:bodyPr>
            <a:noAutofit/>
          </a:bodyPr>
          <a:lstStyle/>
          <a:p>
            <a:r>
              <a:rPr lang="en-US" sz="4400" b="1" dirty="0">
                <a:solidFill>
                  <a:schemeClr val="accent5"/>
                </a:solidFill>
                <a:cs typeface="Times New Roman" panose="02020603050405020304" pitchFamily="18" charset="0"/>
              </a:rPr>
              <a:t>New Mexico (SUBR)</a:t>
            </a:r>
          </a:p>
        </p:txBody>
      </p:sp>
      <p:sp>
        <p:nvSpPr>
          <p:cNvPr id="5" name="Content Placeholder 1"/>
          <p:cNvSpPr txBox="1">
            <a:spLocks/>
          </p:cNvSpPr>
          <p:nvPr/>
        </p:nvSpPr>
        <p:spPr>
          <a:xfrm>
            <a:off x="442119" y="1371600"/>
            <a:ext cx="7848600" cy="4876800"/>
          </a:xfrm>
          <a:prstGeom prst="rect">
            <a:avLst/>
          </a:prstGeom>
        </p:spPr>
        <p:txBody>
          <a:bodyPr vert="horz" lIns="0" tIns="45720" rIns="0" bIns="45720" rtlCol="0">
            <a:normAutofit fontScale="92500" lnSpcReduction="10000"/>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lnSpc>
                <a:spcPct val="130000"/>
              </a:lnSpc>
              <a:spcBef>
                <a:spcPts val="0"/>
              </a:spcBef>
              <a:spcAft>
                <a:spcPts val="0"/>
              </a:spcAft>
              <a:buClr>
                <a:schemeClr val="accent3"/>
              </a:buClr>
              <a:buSzPct val="100000"/>
              <a:buNone/>
            </a:pPr>
            <a:r>
              <a:rPr lang="en-US" sz="2400" b="1" dirty="0">
                <a:solidFill>
                  <a:schemeClr val="tx1"/>
                </a:solidFill>
                <a:cs typeface="Times New Roman" panose="02020603050405020304" pitchFamily="18" charset="0"/>
              </a:rPr>
              <a:t>TC 1: Albuquerque (Bernalillo County)</a:t>
            </a:r>
          </a:p>
          <a:p>
            <a:pPr marL="0" lvl="1" indent="0">
              <a:lnSpc>
                <a:spcPct val="130000"/>
              </a:lnSpc>
              <a:spcBef>
                <a:spcPts val="0"/>
              </a:spcBef>
              <a:spcAft>
                <a:spcPts val="0"/>
              </a:spcAft>
              <a:buClr>
                <a:schemeClr val="accent3"/>
              </a:buClr>
              <a:buSzPct val="100000"/>
              <a:buNone/>
            </a:pPr>
            <a:endParaRPr lang="en-US" sz="2400" b="1" dirty="0">
              <a:solidFill>
                <a:schemeClr val="tx1"/>
              </a:solidFill>
              <a:cs typeface="Times New Roman" panose="02020603050405020304" pitchFamily="18" charset="0"/>
            </a:endParaRPr>
          </a:p>
          <a:p>
            <a:pPr marL="0" lvl="1" indent="0">
              <a:lnSpc>
                <a:spcPct val="130000"/>
              </a:lnSpc>
              <a:spcBef>
                <a:spcPts val="0"/>
              </a:spcBef>
              <a:spcAft>
                <a:spcPts val="0"/>
              </a:spcAft>
              <a:buClr>
                <a:schemeClr val="accent3"/>
              </a:buClr>
              <a:buSzPct val="100000"/>
              <a:buNone/>
            </a:pPr>
            <a:r>
              <a:rPr lang="en-US" sz="2400" b="1" dirty="0">
                <a:solidFill>
                  <a:schemeClr val="tx1"/>
                </a:solidFill>
                <a:cs typeface="Times New Roman" panose="02020603050405020304" pitchFamily="18" charset="0"/>
              </a:rPr>
              <a:t>TC 2: Deming (Luna County)</a:t>
            </a:r>
          </a:p>
          <a:p>
            <a:pPr marL="0" lvl="1" indent="0">
              <a:lnSpc>
                <a:spcPct val="130000"/>
              </a:lnSpc>
              <a:spcBef>
                <a:spcPts val="0"/>
              </a:spcBef>
              <a:spcAft>
                <a:spcPts val="0"/>
              </a:spcAft>
              <a:buClr>
                <a:schemeClr val="accent3"/>
              </a:buClr>
              <a:buSzPct val="100000"/>
              <a:buNone/>
            </a:pPr>
            <a:endParaRPr lang="en-US" sz="2400" b="1" dirty="0">
              <a:solidFill>
                <a:schemeClr val="tx1"/>
              </a:solidFill>
              <a:cs typeface="Times New Roman" panose="02020603050405020304" pitchFamily="18" charset="0"/>
            </a:endParaRPr>
          </a:p>
          <a:p>
            <a:pPr marL="457200" lvl="1" indent="-457200">
              <a:lnSpc>
                <a:spcPct val="130000"/>
              </a:lnSpc>
              <a:spcBef>
                <a:spcPts val="0"/>
              </a:spcBef>
              <a:spcAft>
                <a:spcPts val="0"/>
              </a:spcAft>
              <a:buClr>
                <a:schemeClr val="accent3"/>
              </a:buClr>
              <a:buSzPct val="100000"/>
              <a:buFont typeface="Symbol" panose="05050102010706020507" pitchFamily="18" charset="2"/>
              <a:buChar char=""/>
            </a:pPr>
            <a:r>
              <a:rPr lang="en-US" sz="2400" b="1" dirty="0">
                <a:solidFill>
                  <a:schemeClr val="tx1"/>
                </a:solidFill>
                <a:cs typeface="Times New Roman" panose="02020603050405020304" pitchFamily="18" charset="0"/>
              </a:rPr>
              <a:t>HLGNA 1:</a:t>
            </a:r>
            <a:r>
              <a:rPr lang="en-US" sz="2400" dirty="0">
                <a:solidFill>
                  <a:schemeClr val="tx1"/>
                </a:solidFill>
                <a:cs typeface="Times New Roman" panose="02020603050405020304" pitchFamily="18" charset="0"/>
              </a:rPr>
              <a:t>Persons with a primary disability of anxiety disorder, depressive disorder, personality discords, and/or other mood disorders.</a:t>
            </a:r>
          </a:p>
          <a:p>
            <a:pPr marL="457200" lvl="1" indent="-457200">
              <a:lnSpc>
                <a:spcPct val="130000"/>
              </a:lnSpc>
              <a:spcBef>
                <a:spcPts val="0"/>
              </a:spcBef>
              <a:spcAft>
                <a:spcPts val="0"/>
              </a:spcAft>
              <a:buClr>
                <a:schemeClr val="accent3"/>
              </a:buClr>
              <a:buSzPct val="100000"/>
              <a:buFont typeface="Symbol" panose="05050102010706020507" pitchFamily="18" charset="2"/>
              <a:buChar char=""/>
            </a:pPr>
            <a:endParaRPr lang="en-US" sz="2400" dirty="0">
              <a:solidFill>
                <a:schemeClr val="tx1"/>
              </a:solidFill>
              <a:cs typeface="Times New Roman" panose="02020603050405020304" pitchFamily="18" charset="0"/>
            </a:endParaRPr>
          </a:p>
          <a:p>
            <a:pPr marL="457200" lvl="1" indent="-457200">
              <a:lnSpc>
                <a:spcPct val="130000"/>
              </a:lnSpc>
              <a:spcBef>
                <a:spcPts val="0"/>
              </a:spcBef>
              <a:spcAft>
                <a:spcPts val="0"/>
              </a:spcAft>
              <a:buClr>
                <a:schemeClr val="accent3"/>
              </a:buClr>
              <a:buSzPct val="100000"/>
              <a:buFont typeface="Symbol" panose="05050102010706020507" pitchFamily="18" charset="2"/>
              <a:buChar char=""/>
            </a:pPr>
            <a:r>
              <a:rPr lang="en-US" sz="2400" b="1" dirty="0">
                <a:solidFill>
                  <a:schemeClr val="tx1"/>
                </a:solidFill>
                <a:cs typeface="Times New Roman" panose="02020603050405020304" pitchFamily="18" charset="0"/>
              </a:rPr>
              <a:t>HLGNA 2: </a:t>
            </a:r>
            <a:r>
              <a:rPr lang="en-US" sz="2400" dirty="0">
                <a:solidFill>
                  <a:schemeClr val="tx1"/>
                </a:solidFill>
                <a:cs typeface="Times New Roman" panose="02020603050405020304" pitchFamily="18" charset="0"/>
              </a:rPr>
              <a:t>Persons with a primary disability of alcohol abuse or drug dependence.</a:t>
            </a:r>
            <a:br>
              <a:rPr lang="en-US" sz="2400" dirty="0">
                <a:solidFill>
                  <a:schemeClr val="tx1"/>
                </a:solidFill>
                <a:cs typeface="Times New Roman" panose="02020603050405020304" pitchFamily="18" charset="0"/>
              </a:rPr>
            </a:br>
            <a:endParaRPr lang="en-US" sz="2400" dirty="0">
              <a:solidFill>
                <a:schemeClr val="tx1"/>
              </a:solidFill>
              <a:cs typeface="Times New Roman" panose="02020603050405020304" pitchFamily="18" charset="0"/>
            </a:endParaRPr>
          </a:p>
          <a:p>
            <a:pPr marL="342900" lvl="4" indent="0">
              <a:lnSpc>
                <a:spcPct val="130000"/>
              </a:lnSpc>
              <a:spcBef>
                <a:spcPts val="0"/>
              </a:spcBef>
              <a:spcAft>
                <a:spcPts val="0"/>
              </a:spcAft>
              <a:buClr>
                <a:schemeClr val="accent3"/>
              </a:buClr>
              <a:buSzPct val="100000"/>
              <a:buNone/>
            </a:pPr>
            <a:endParaRPr lang="en-US" sz="2600" dirty="0">
              <a:solidFill>
                <a:schemeClr val="accent5"/>
              </a:solidFill>
              <a:cs typeface="Times New Roman" panose="02020603050405020304" pitchFamily="18" charset="0"/>
            </a:endParaRPr>
          </a:p>
          <a:p>
            <a:pPr marL="201108" lvl="1" indent="0">
              <a:buNone/>
            </a:pPr>
            <a:endParaRPr lang="en-US" dirty="0"/>
          </a:p>
        </p:txBody>
      </p:sp>
      <p:sp>
        <p:nvSpPr>
          <p:cNvPr id="6" name="Title 2"/>
          <p:cNvSpPr txBox="1">
            <a:spLocks/>
          </p:cNvSpPr>
          <p:nvPr/>
        </p:nvSpPr>
        <p:spPr>
          <a:xfrm>
            <a:off x="8900319" y="6415477"/>
            <a:ext cx="3276600" cy="442523"/>
          </a:xfrm>
          <a:prstGeom prst="rect">
            <a:avLst/>
          </a:prstGeom>
          <a:solidFill>
            <a:schemeClr val="accent5"/>
          </a:solidFill>
        </p:spPr>
        <p:txBody>
          <a:bodyPr vert="horz" lIns="91440" tIns="45720" rIns="91440" bIns="45720" rtlCol="0" anchor="b">
            <a:normAutofit fontScale="97500"/>
          </a:bodyPr>
          <a:lstStyle>
            <a:lvl1pPr algn="l" defTabSz="914126" rtl="0" eaLnBrk="1" latinLnBrk="0" hangingPunct="1">
              <a:lnSpc>
                <a:spcPct val="85000"/>
              </a:lnSpc>
              <a:spcBef>
                <a:spcPct val="0"/>
              </a:spcBef>
              <a:buNone/>
              <a:defRPr sz="4799" b="0" i="0" u="none" kern="1200" spc="-50" baseline="0">
                <a:solidFill>
                  <a:schemeClr val="accent1">
                    <a:lumMod val="75000"/>
                  </a:schemeClr>
                </a:solidFill>
                <a:latin typeface="+mj-lt"/>
                <a:ea typeface="+mj-ea"/>
                <a:cs typeface="+mj-cs"/>
              </a:defRPr>
            </a:lvl1pPr>
          </a:lstStyle>
          <a:p>
            <a:pPr algn="ctr"/>
            <a:r>
              <a:rPr lang="en-US" sz="2400" b="1" dirty="0">
                <a:solidFill>
                  <a:schemeClr val="bg1"/>
                </a:solidFill>
                <a:cs typeface="Times New Roman" panose="02020603050405020304" pitchFamily="18" charset="0"/>
              </a:rPr>
              <a:t>Targeted Communities</a:t>
            </a:r>
          </a:p>
        </p:txBody>
      </p:sp>
      <p:pic>
        <p:nvPicPr>
          <p:cNvPr id="7" name="Picture 6">
            <a:extLst>
              <a:ext uri="{FF2B5EF4-FFF2-40B4-BE49-F238E27FC236}">
                <a16:creationId xmlns:a16="http://schemas.microsoft.com/office/drawing/2014/main" id="{003CBFFE-14AC-460E-BD28-3FC8CB9A3C24}"/>
              </a:ext>
            </a:extLst>
          </p:cNvPr>
          <p:cNvPicPr>
            <a:picLocks noChangeAspect="1"/>
          </p:cNvPicPr>
          <p:nvPr/>
        </p:nvPicPr>
        <p:blipFill>
          <a:blip r:embed="rId3"/>
          <a:stretch>
            <a:fillRect/>
          </a:stretch>
        </p:blipFill>
        <p:spPr>
          <a:xfrm>
            <a:off x="8386319" y="76200"/>
            <a:ext cx="3543072" cy="3200400"/>
          </a:xfrm>
          <a:prstGeom prst="rect">
            <a:avLst/>
          </a:prstGeom>
        </p:spPr>
      </p:pic>
    </p:spTree>
    <p:extLst>
      <p:ext uri="{BB962C8B-B14F-4D97-AF65-F5344CB8AC3E}">
        <p14:creationId xmlns:p14="http://schemas.microsoft.com/office/powerpoint/2010/main" val="2746930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4861719" y="1752600"/>
            <a:ext cx="6286499" cy="4953000"/>
          </a:xfrm>
          <a:prstGeom prst="rect">
            <a:avLst/>
          </a:prstGeom>
        </p:spPr>
        <p:txBody>
          <a:bodyPr vert="horz" lIns="0" tIns="45720" rIns="0" bIns="45720" rtlCol="0">
            <a:norm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endParaRPr lang="en-US" dirty="0">
              <a:solidFill>
                <a:schemeClr val="tx1"/>
              </a:solidFill>
            </a:endParaRPr>
          </a:p>
        </p:txBody>
      </p:sp>
      <p:sp>
        <p:nvSpPr>
          <p:cNvPr id="3" name="Title 2"/>
          <p:cNvSpPr>
            <a:spLocks noGrp="1"/>
          </p:cNvSpPr>
          <p:nvPr>
            <p:ph type="title"/>
          </p:nvPr>
        </p:nvSpPr>
        <p:spPr>
          <a:xfrm>
            <a:off x="1661319" y="304800"/>
            <a:ext cx="9579942" cy="838200"/>
          </a:xfrm>
        </p:spPr>
        <p:txBody>
          <a:bodyPr/>
          <a:lstStyle/>
          <a:p>
            <a:pPr algn="ctr"/>
            <a:r>
              <a:rPr lang="en-US" b="1" dirty="0">
                <a:solidFill>
                  <a:schemeClr val="accent5"/>
                </a:solidFill>
              </a:rPr>
              <a:t>IRT Pilot Updates</a:t>
            </a:r>
          </a:p>
        </p:txBody>
      </p:sp>
      <p:sp>
        <p:nvSpPr>
          <p:cNvPr id="2" name="Rectangle 1">
            <a:extLst>
              <a:ext uri="{FF2B5EF4-FFF2-40B4-BE49-F238E27FC236}">
                <a16:creationId xmlns:a16="http://schemas.microsoft.com/office/drawing/2014/main" id="{61929C5C-57C1-4A69-9300-9721021C1B01}"/>
              </a:ext>
            </a:extLst>
          </p:cNvPr>
          <p:cNvSpPr/>
          <p:nvPr/>
        </p:nvSpPr>
        <p:spPr>
          <a:xfrm>
            <a:off x="1204119" y="1582341"/>
            <a:ext cx="10210800" cy="4467057"/>
          </a:xfrm>
          <a:prstGeom prst="rect">
            <a:avLst/>
          </a:prstGeom>
        </p:spPr>
        <p:txBody>
          <a:bodyPr wrap="square">
            <a:spAutoFit/>
          </a:bodyPr>
          <a:lstStyle/>
          <a:p>
            <a:pPr>
              <a:lnSpc>
                <a:spcPct val="150000"/>
              </a:lnSpc>
            </a:pPr>
            <a:r>
              <a:rPr lang="en-US" sz="2400" b="1" u="sng" dirty="0"/>
              <a:t>New Mexico</a:t>
            </a:r>
          </a:p>
          <a:p>
            <a:pPr marL="342900" indent="-342900">
              <a:lnSpc>
                <a:spcPct val="150000"/>
              </a:lnSpc>
              <a:buFont typeface="Arial" panose="020B0604020202020204" pitchFamily="34" charset="0"/>
              <a:buChar char="•"/>
            </a:pPr>
            <a:r>
              <a:rPr lang="en-US" sz="2400" dirty="0"/>
              <a:t>Lead counselors in Albuquerque (TC1) and Deming (TC2)</a:t>
            </a:r>
          </a:p>
          <a:p>
            <a:pPr marL="342900" indent="-342900">
              <a:lnSpc>
                <a:spcPct val="150000"/>
              </a:lnSpc>
              <a:buFont typeface="Arial" panose="020B0604020202020204" pitchFamily="34" charset="0"/>
              <a:buChar char="•"/>
            </a:pPr>
            <a:r>
              <a:rPr lang="en-US" sz="2400" dirty="0"/>
              <a:t>New partner – Casa de Phoenix (</a:t>
            </a:r>
            <a:r>
              <a:rPr lang="en-US" sz="2400" dirty="0" err="1"/>
              <a:t>HopeWorks</a:t>
            </a:r>
            <a:r>
              <a:rPr lang="en-US" sz="2400" dirty="0"/>
              <a:t>), Albuquerque</a:t>
            </a:r>
          </a:p>
          <a:p>
            <a:pPr marL="800100" lvl="1" indent="-342900">
              <a:lnSpc>
                <a:spcPct val="150000"/>
              </a:lnSpc>
              <a:buFont typeface="Arial" panose="020B0604020202020204" pitchFamily="34" charset="0"/>
              <a:buChar char="•"/>
            </a:pPr>
            <a:r>
              <a:rPr lang="en-US" sz="2400" dirty="0"/>
              <a:t>Residential treatment program for individuals with substance abuse and mental health issues who are homeless</a:t>
            </a:r>
          </a:p>
          <a:p>
            <a:pPr marL="342900" indent="-342900">
              <a:lnSpc>
                <a:spcPct val="150000"/>
              </a:lnSpc>
              <a:buFont typeface="Arial" panose="020B0604020202020204" pitchFamily="34" charset="0"/>
              <a:buChar char="•"/>
            </a:pPr>
            <a:r>
              <a:rPr lang="en-US" sz="2400" dirty="0"/>
              <a:t>Next steps</a:t>
            </a:r>
          </a:p>
          <a:p>
            <a:pPr marL="800100" lvl="1" indent="-342900">
              <a:lnSpc>
                <a:spcPct val="150000"/>
              </a:lnSpc>
              <a:buFont typeface="Arial" panose="020B0604020202020204" pitchFamily="34" charset="0"/>
              <a:buChar char="•"/>
            </a:pPr>
            <a:r>
              <a:rPr lang="en-US" sz="2400" dirty="0"/>
              <a:t>Increase participation of core partners in the WDS</a:t>
            </a:r>
          </a:p>
          <a:p>
            <a:pPr marL="800100" lvl="1" indent="-342900">
              <a:lnSpc>
                <a:spcPct val="150000"/>
              </a:lnSpc>
              <a:buFont typeface="Arial" panose="020B0604020202020204" pitchFamily="34" charset="0"/>
              <a:buChar char="•"/>
            </a:pPr>
            <a:r>
              <a:rPr lang="en-US" sz="2400" dirty="0"/>
              <a:t>Perform remote IRT.</a:t>
            </a:r>
          </a:p>
        </p:txBody>
      </p:sp>
    </p:spTree>
    <p:extLst>
      <p:ext uri="{BB962C8B-B14F-4D97-AF65-F5344CB8AC3E}">
        <p14:creationId xmlns:p14="http://schemas.microsoft.com/office/powerpoint/2010/main" val="2853172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1105" y="381001"/>
            <a:ext cx="9972414" cy="762000"/>
          </a:xfrm>
        </p:spPr>
        <p:txBody>
          <a:bodyPr>
            <a:noAutofit/>
          </a:bodyPr>
          <a:lstStyle/>
          <a:p>
            <a:r>
              <a:rPr lang="en-US" sz="4400" b="1" dirty="0">
                <a:solidFill>
                  <a:schemeClr val="accent5"/>
                </a:solidFill>
                <a:cs typeface="Times New Roman" panose="02020603050405020304" pitchFamily="18" charset="0"/>
              </a:rPr>
              <a:t>Oregon (UKY-HDI)</a:t>
            </a:r>
          </a:p>
        </p:txBody>
      </p:sp>
      <p:sp>
        <p:nvSpPr>
          <p:cNvPr id="5" name="Content Placeholder 1"/>
          <p:cNvSpPr txBox="1">
            <a:spLocks/>
          </p:cNvSpPr>
          <p:nvPr/>
        </p:nvSpPr>
        <p:spPr>
          <a:xfrm>
            <a:off x="442119" y="1371600"/>
            <a:ext cx="7239000" cy="5181600"/>
          </a:xfrm>
          <a:prstGeom prst="rect">
            <a:avLst/>
          </a:prstGeom>
        </p:spPr>
        <p:txBody>
          <a:bodyPr vert="horz" lIns="0" tIns="45720" rIns="0" bIns="45720" rtlCol="0">
            <a:normAutofit fontScale="77500" lnSpcReduction="20000"/>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lnSpc>
                <a:spcPct val="130000"/>
              </a:lnSpc>
              <a:spcBef>
                <a:spcPts val="0"/>
              </a:spcBef>
              <a:spcAft>
                <a:spcPts val="0"/>
              </a:spcAft>
              <a:buClr>
                <a:schemeClr val="accent3"/>
              </a:buClr>
              <a:buSzPct val="100000"/>
              <a:buNone/>
            </a:pPr>
            <a:r>
              <a:rPr lang="en-US" sz="2600" b="1" dirty="0">
                <a:solidFill>
                  <a:schemeClr val="tx1"/>
                </a:solidFill>
                <a:cs typeface="Times New Roman" panose="02020603050405020304" pitchFamily="18" charset="0"/>
              </a:rPr>
              <a:t>TC 1: Southwest Oregon (Jackson, Josephine, Klamath, and Douglas)</a:t>
            </a:r>
          </a:p>
          <a:p>
            <a:pPr marL="0" lvl="1" indent="0">
              <a:lnSpc>
                <a:spcPct val="130000"/>
              </a:lnSpc>
              <a:spcBef>
                <a:spcPts val="0"/>
              </a:spcBef>
              <a:spcAft>
                <a:spcPts val="0"/>
              </a:spcAft>
              <a:buClr>
                <a:schemeClr val="accent3"/>
              </a:buClr>
              <a:buSzPct val="100000"/>
              <a:buNone/>
            </a:pPr>
            <a:endParaRPr lang="en-US" sz="2600" b="1" dirty="0">
              <a:solidFill>
                <a:schemeClr val="tx1"/>
              </a:solidFill>
              <a:cs typeface="Times New Roman" panose="02020603050405020304" pitchFamily="18" charset="0"/>
            </a:endParaRPr>
          </a:p>
          <a:p>
            <a:pPr marL="0" lvl="1" indent="0">
              <a:lnSpc>
                <a:spcPct val="130000"/>
              </a:lnSpc>
              <a:spcBef>
                <a:spcPts val="0"/>
              </a:spcBef>
              <a:spcAft>
                <a:spcPts val="0"/>
              </a:spcAft>
              <a:buClr>
                <a:schemeClr val="accent3"/>
              </a:buClr>
              <a:buSzPct val="100000"/>
              <a:buNone/>
            </a:pPr>
            <a:r>
              <a:rPr lang="en-US" sz="2600" b="1" dirty="0">
                <a:solidFill>
                  <a:schemeClr val="tx1"/>
                </a:solidFill>
                <a:cs typeface="Times New Roman" panose="02020603050405020304" pitchFamily="18" charset="0"/>
              </a:rPr>
              <a:t>TC 2:  Central Oregon (Deschutes, Jefferson, and Crook)</a:t>
            </a:r>
          </a:p>
          <a:p>
            <a:pPr marL="0" lvl="1" indent="0">
              <a:lnSpc>
                <a:spcPct val="130000"/>
              </a:lnSpc>
              <a:spcBef>
                <a:spcPts val="0"/>
              </a:spcBef>
              <a:spcAft>
                <a:spcPts val="0"/>
              </a:spcAft>
              <a:buClr>
                <a:schemeClr val="accent3"/>
              </a:buClr>
              <a:buSzPct val="100000"/>
              <a:buNone/>
            </a:pPr>
            <a:endParaRPr lang="en-US" sz="2600" b="1" dirty="0">
              <a:solidFill>
                <a:schemeClr val="tx1"/>
              </a:solidFill>
              <a:cs typeface="Times New Roman" panose="02020603050405020304" pitchFamily="18" charset="0"/>
            </a:endParaRPr>
          </a:p>
          <a:p>
            <a:pPr marL="0" lvl="1" indent="0">
              <a:lnSpc>
                <a:spcPct val="130000"/>
              </a:lnSpc>
              <a:spcBef>
                <a:spcPts val="0"/>
              </a:spcBef>
              <a:spcAft>
                <a:spcPts val="0"/>
              </a:spcAft>
              <a:buClr>
                <a:schemeClr val="accent3"/>
              </a:buClr>
              <a:buSzPct val="100000"/>
              <a:buNone/>
            </a:pPr>
            <a:endParaRPr lang="en-US" sz="2600" b="1" dirty="0">
              <a:solidFill>
                <a:schemeClr val="tx1"/>
              </a:solidFill>
              <a:cs typeface="Times New Roman" panose="02020603050405020304" pitchFamily="18" charset="0"/>
            </a:endParaRPr>
          </a:p>
          <a:p>
            <a:pPr marL="457200" lvl="1" indent="-457200">
              <a:lnSpc>
                <a:spcPct val="130000"/>
              </a:lnSpc>
              <a:spcBef>
                <a:spcPts val="0"/>
              </a:spcBef>
              <a:spcAft>
                <a:spcPts val="0"/>
              </a:spcAft>
              <a:buClr>
                <a:schemeClr val="accent3"/>
              </a:buClr>
              <a:buSzPct val="100000"/>
              <a:buFont typeface="Symbol" panose="05050102010706020507" pitchFamily="18" charset="2"/>
              <a:buChar char=""/>
            </a:pPr>
            <a:r>
              <a:rPr lang="en-US" sz="2600" b="1" dirty="0">
                <a:solidFill>
                  <a:schemeClr val="tx1"/>
                </a:solidFill>
                <a:cs typeface="Times New Roman" panose="02020603050405020304" pitchFamily="18" charset="0"/>
              </a:rPr>
              <a:t>HLGNA 1: </a:t>
            </a:r>
            <a:r>
              <a:rPr lang="en-US" sz="2600" dirty="0">
                <a:solidFill>
                  <a:schemeClr val="tx1"/>
                </a:solidFill>
                <a:cs typeface="Times New Roman" panose="02020603050405020304" pitchFamily="18" charset="0"/>
              </a:rPr>
              <a:t>Students or transition-aged youth (ages 14-24 at the time of contact with the Project) who are residents of rural &amp; remote communities, and who have specific sensory impairments, or deaf-blindness, seeking VR services.</a:t>
            </a:r>
          </a:p>
          <a:p>
            <a:pPr marL="457200" lvl="1" indent="-457200">
              <a:lnSpc>
                <a:spcPct val="130000"/>
              </a:lnSpc>
              <a:spcBef>
                <a:spcPts val="0"/>
              </a:spcBef>
              <a:spcAft>
                <a:spcPts val="0"/>
              </a:spcAft>
              <a:buClr>
                <a:schemeClr val="accent3"/>
              </a:buClr>
              <a:buSzPct val="100000"/>
              <a:buFont typeface="Symbol" panose="05050102010706020507" pitchFamily="18" charset="2"/>
              <a:buChar char=""/>
            </a:pPr>
            <a:endParaRPr lang="en-US" sz="2600" dirty="0">
              <a:solidFill>
                <a:schemeClr val="tx1"/>
              </a:solidFill>
              <a:cs typeface="Times New Roman" panose="02020603050405020304" pitchFamily="18" charset="0"/>
            </a:endParaRPr>
          </a:p>
          <a:p>
            <a:pPr marL="457200" lvl="1" indent="-457200">
              <a:lnSpc>
                <a:spcPct val="130000"/>
              </a:lnSpc>
              <a:spcBef>
                <a:spcPts val="0"/>
              </a:spcBef>
              <a:spcAft>
                <a:spcPts val="0"/>
              </a:spcAft>
              <a:buClr>
                <a:schemeClr val="accent3"/>
              </a:buClr>
              <a:buSzPct val="100000"/>
              <a:buFont typeface="Symbol" panose="05050102010706020507" pitchFamily="18" charset="2"/>
              <a:buChar char=""/>
            </a:pPr>
            <a:r>
              <a:rPr lang="en-US" sz="2600" b="1" dirty="0">
                <a:solidFill>
                  <a:schemeClr val="tx1"/>
                </a:solidFill>
                <a:cs typeface="Times New Roman" panose="02020603050405020304" pitchFamily="18" charset="0"/>
              </a:rPr>
              <a:t>HLGNA 2: </a:t>
            </a:r>
            <a:r>
              <a:rPr lang="en-US" sz="2600" dirty="0">
                <a:solidFill>
                  <a:schemeClr val="tx1"/>
                </a:solidFill>
                <a:cs typeface="Times New Roman" panose="02020603050405020304" pitchFamily="18" charset="0"/>
              </a:rPr>
              <a:t>Adults over age 24 who have specific sensory impairments including blindness, other visual impairments, who are residents of rural &amp; remote communities</a:t>
            </a:r>
          </a:p>
          <a:p>
            <a:pPr marL="457200" lvl="3" indent="0">
              <a:lnSpc>
                <a:spcPct val="130000"/>
              </a:lnSpc>
              <a:spcBef>
                <a:spcPts val="0"/>
              </a:spcBef>
              <a:spcAft>
                <a:spcPts val="0"/>
              </a:spcAft>
              <a:buClr>
                <a:schemeClr val="accent3"/>
              </a:buClr>
              <a:buSzPct val="100000"/>
              <a:buNone/>
            </a:pPr>
            <a:endParaRPr lang="en-US" sz="2600" dirty="0">
              <a:solidFill>
                <a:schemeClr val="accent5"/>
              </a:solidFill>
              <a:cs typeface="Times New Roman" panose="02020603050405020304" pitchFamily="18" charset="0"/>
            </a:endParaRPr>
          </a:p>
          <a:p>
            <a:pPr marL="914400" lvl="3" indent="-457200">
              <a:lnSpc>
                <a:spcPct val="130000"/>
              </a:lnSpc>
              <a:spcBef>
                <a:spcPts val="0"/>
              </a:spcBef>
              <a:spcAft>
                <a:spcPts val="0"/>
              </a:spcAft>
              <a:buClr>
                <a:schemeClr val="accent3"/>
              </a:buClr>
              <a:buSzPct val="100000"/>
              <a:buFont typeface="Courier New" panose="02070309020205020404" pitchFamily="49" charset="0"/>
              <a:buChar char="o"/>
            </a:pPr>
            <a:endParaRPr lang="en-US" sz="2600" dirty="0">
              <a:solidFill>
                <a:schemeClr val="tx1"/>
              </a:solidFill>
              <a:cs typeface="Times New Roman" panose="02020603050405020304" pitchFamily="18" charset="0"/>
            </a:endParaRPr>
          </a:p>
          <a:p>
            <a:pPr marL="914400" lvl="3" indent="-457200">
              <a:lnSpc>
                <a:spcPct val="130000"/>
              </a:lnSpc>
              <a:spcBef>
                <a:spcPts val="0"/>
              </a:spcBef>
              <a:spcAft>
                <a:spcPts val="0"/>
              </a:spcAft>
              <a:buClr>
                <a:schemeClr val="accent3"/>
              </a:buClr>
              <a:buSzPct val="100000"/>
              <a:buFont typeface="Courier New" panose="02070309020205020404" pitchFamily="49" charset="0"/>
              <a:buChar char="o"/>
            </a:pPr>
            <a:endParaRPr lang="en-US" sz="2600" dirty="0">
              <a:solidFill>
                <a:schemeClr val="tx1"/>
              </a:solidFill>
              <a:cs typeface="Times New Roman" panose="02020603050405020304" pitchFamily="18" charset="0"/>
            </a:endParaRPr>
          </a:p>
          <a:p>
            <a:pPr marL="342900" lvl="4" indent="0">
              <a:lnSpc>
                <a:spcPct val="130000"/>
              </a:lnSpc>
              <a:spcBef>
                <a:spcPts val="0"/>
              </a:spcBef>
              <a:spcAft>
                <a:spcPts val="0"/>
              </a:spcAft>
              <a:buClr>
                <a:schemeClr val="accent3"/>
              </a:buClr>
              <a:buSzPct val="100000"/>
              <a:buNone/>
            </a:pPr>
            <a:endParaRPr lang="en-US" sz="2600" dirty="0">
              <a:solidFill>
                <a:schemeClr val="accent5"/>
              </a:solidFill>
              <a:cs typeface="Times New Roman" panose="02020603050405020304" pitchFamily="18" charset="0"/>
            </a:endParaRPr>
          </a:p>
          <a:p>
            <a:pPr marL="201108" lvl="1" indent="0">
              <a:buNone/>
            </a:pPr>
            <a:endParaRPr lang="en-US" dirty="0"/>
          </a:p>
        </p:txBody>
      </p:sp>
      <p:sp>
        <p:nvSpPr>
          <p:cNvPr id="6" name="Title 2"/>
          <p:cNvSpPr txBox="1">
            <a:spLocks/>
          </p:cNvSpPr>
          <p:nvPr/>
        </p:nvSpPr>
        <p:spPr>
          <a:xfrm>
            <a:off x="8900319" y="6415477"/>
            <a:ext cx="3276600" cy="442523"/>
          </a:xfrm>
          <a:prstGeom prst="rect">
            <a:avLst/>
          </a:prstGeom>
          <a:solidFill>
            <a:schemeClr val="accent5"/>
          </a:solidFill>
        </p:spPr>
        <p:txBody>
          <a:bodyPr vert="horz" lIns="91440" tIns="45720" rIns="91440" bIns="45720" rtlCol="0" anchor="b">
            <a:normAutofit fontScale="97500"/>
          </a:bodyPr>
          <a:lstStyle>
            <a:lvl1pPr algn="l" defTabSz="914126" rtl="0" eaLnBrk="1" latinLnBrk="0" hangingPunct="1">
              <a:lnSpc>
                <a:spcPct val="85000"/>
              </a:lnSpc>
              <a:spcBef>
                <a:spcPct val="0"/>
              </a:spcBef>
              <a:buNone/>
              <a:defRPr sz="4799" b="0" i="0" u="none" kern="1200" spc="-50" baseline="0">
                <a:solidFill>
                  <a:schemeClr val="accent1">
                    <a:lumMod val="75000"/>
                  </a:schemeClr>
                </a:solidFill>
                <a:latin typeface="+mj-lt"/>
                <a:ea typeface="+mj-ea"/>
                <a:cs typeface="+mj-cs"/>
              </a:defRPr>
            </a:lvl1pPr>
          </a:lstStyle>
          <a:p>
            <a:pPr algn="ctr"/>
            <a:r>
              <a:rPr lang="en-US" sz="2400" b="1" dirty="0">
                <a:solidFill>
                  <a:schemeClr val="bg1"/>
                </a:solidFill>
                <a:cs typeface="Times New Roman" panose="02020603050405020304" pitchFamily="18" charset="0"/>
              </a:rPr>
              <a:t>Targeted Communities</a:t>
            </a:r>
          </a:p>
        </p:txBody>
      </p:sp>
      <p:pic>
        <p:nvPicPr>
          <p:cNvPr id="2" name="Picture 1">
            <a:extLst>
              <a:ext uri="{FF2B5EF4-FFF2-40B4-BE49-F238E27FC236}">
                <a16:creationId xmlns:a16="http://schemas.microsoft.com/office/drawing/2014/main" id="{FDB56C7C-765C-4F45-949A-9F72215D3259}"/>
              </a:ext>
            </a:extLst>
          </p:cNvPr>
          <p:cNvPicPr>
            <a:picLocks noChangeAspect="1"/>
          </p:cNvPicPr>
          <p:nvPr/>
        </p:nvPicPr>
        <p:blipFill>
          <a:blip r:embed="rId3"/>
          <a:stretch>
            <a:fillRect/>
          </a:stretch>
        </p:blipFill>
        <p:spPr>
          <a:xfrm>
            <a:off x="7985919" y="140723"/>
            <a:ext cx="3862585" cy="2461754"/>
          </a:xfrm>
          <a:prstGeom prst="rect">
            <a:avLst/>
          </a:prstGeom>
        </p:spPr>
      </p:pic>
    </p:spTree>
    <p:extLst>
      <p:ext uri="{BB962C8B-B14F-4D97-AF65-F5344CB8AC3E}">
        <p14:creationId xmlns:p14="http://schemas.microsoft.com/office/powerpoint/2010/main" val="2905339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4861719" y="1752600"/>
            <a:ext cx="6286499" cy="4953000"/>
          </a:xfrm>
          <a:prstGeom prst="rect">
            <a:avLst/>
          </a:prstGeom>
        </p:spPr>
        <p:txBody>
          <a:bodyPr vert="horz" lIns="0" tIns="45720" rIns="0" bIns="45720" rtlCol="0">
            <a:norm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endParaRPr lang="en-US" dirty="0">
              <a:solidFill>
                <a:schemeClr val="tx1"/>
              </a:solidFill>
            </a:endParaRPr>
          </a:p>
        </p:txBody>
      </p:sp>
      <p:sp>
        <p:nvSpPr>
          <p:cNvPr id="3" name="Title 2"/>
          <p:cNvSpPr>
            <a:spLocks noGrp="1"/>
          </p:cNvSpPr>
          <p:nvPr>
            <p:ph type="title"/>
          </p:nvPr>
        </p:nvSpPr>
        <p:spPr>
          <a:xfrm>
            <a:off x="1661319" y="304800"/>
            <a:ext cx="9579942" cy="838200"/>
          </a:xfrm>
        </p:spPr>
        <p:txBody>
          <a:bodyPr/>
          <a:lstStyle/>
          <a:p>
            <a:pPr algn="ctr"/>
            <a:r>
              <a:rPr lang="en-US" b="1" dirty="0">
                <a:solidFill>
                  <a:schemeClr val="accent5"/>
                </a:solidFill>
              </a:rPr>
              <a:t>IRT Pilot Updates</a:t>
            </a:r>
          </a:p>
        </p:txBody>
      </p:sp>
      <p:sp>
        <p:nvSpPr>
          <p:cNvPr id="2" name="Rectangle 1">
            <a:extLst>
              <a:ext uri="{FF2B5EF4-FFF2-40B4-BE49-F238E27FC236}">
                <a16:creationId xmlns:a16="http://schemas.microsoft.com/office/drawing/2014/main" id="{61929C5C-57C1-4A69-9300-9721021C1B01}"/>
              </a:ext>
            </a:extLst>
          </p:cNvPr>
          <p:cNvSpPr/>
          <p:nvPr/>
        </p:nvSpPr>
        <p:spPr>
          <a:xfrm>
            <a:off x="1204119" y="1582341"/>
            <a:ext cx="10210800" cy="5262979"/>
          </a:xfrm>
          <a:prstGeom prst="rect">
            <a:avLst/>
          </a:prstGeom>
        </p:spPr>
        <p:txBody>
          <a:bodyPr wrap="square">
            <a:spAutoFit/>
          </a:bodyPr>
          <a:lstStyle/>
          <a:p>
            <a:pPr>
              <a:lnSpc>
                <a:spcPct val="150000"/>
              </a:lnSpc>
            </a:pPr>
            <a:r>
              <a:rPr lang="en-US" sz="2400" b="1" u="sng" dirty="0"/>
              <a:t>Oregon</a:t>
            </a:r>
          </a:p>
          <a:p>
            <a:pPr>
              <a:lnSpc>
                <a:spcPct val="150000"/>
              </a:lnSpc>
            </a:pPr>
            <a:r>
              <a:rPr lang="en-US" sz="2000" b="1" dirty="0"/>
              <a:t>Medford (TC1)</a:t>
            </a:r>
          </a:p>
          <a:p>
            <a:pPr marL="342900" indent="-342900">
              <a:lnSpc>
                <a:spcPct val="150000"/>
              </a:lnSpc>
              <a:buFont typeface="Arial" panose="020B0604020202020204" pitchFamily="34" charset="0"/>
              <a:buChar char="•"/>
            </a:pPr>
            <a:r>
              <a:rPr lang="en-US" sz="2000" dirty="0"/>
              <a:t>Lead Counselor identified</a:t>
            </a:r>
          </a:p>
          <a:p>
            <a:pPr marL="342900" indent="-342900">
              <a:lnSpc>
                <a:spcPct val="150000"/>
              </a:lnSpc>
              <a:buFont typeface="Arial" panose="020B0604020202020204" pitchFamily="34" charset="0"/>
              <a:buChar char="•"/>
            </a:pPr>
            <a:r>
              <a:rPr lang="en-US" sz="2000" dirty="0"/>
              <a:t>Pilot Participants identified (currently 3 of 5)</a:t>
            </a:r>
          </a:p>
          <a:p>
            <a:pPr marL="342900" indent="-342900">
              <a:lnSpc>
                <a:spcPct val="150000"/>
              </a:lnSpc>
              <a:buFont typeface="Arial" panose="020B0604020202020204" pitchFamily="34" charset="0"/>
              <a:buChar char="•"/>
            </a:pPr>
            <a:r>
              <a:rPr lang="en-US" sz="2000" dirty="0"/>
              <a:t>TC1 Counselor Consultation around Active Resource Coordination and IRT facilitation from TC staff.</a:t>
            </a:r>
          </a:p>
          <a:p>
            <a:pPr>
              <a:lnSpc>
                <a:spcPct val="150000"/>
              </a:lnSpc>
            </a:pPr>
            <a:r>
              <a:rPr lang="en-US" sz="2000" b="1" dirty="0"/>
              <a:t>Next Steps: </a:t>
            </a:r>
            <a:r>
              <a:rPr lang="en-US" sz="2000" dirty="0"/>
              <a:t>Continue TC staff support, work with site to hold 2</a:t>
            </a:r>
            <a:r>
              <a:rPr lang="en-US" sz="2000" baseline="30000" dirty="0"/>
              <a:t>nd</a:t>
            </a:r>
            <a:r>
              <a:rPr lang="en-US" sz="2000" dirty="0"/>
              <a:t> Community academy (virtually)</a:t>
            </a:r>
          </a:p>
          <a:p>
            <a:pPr>
              <a:lnSpc>
                <a:spcPct val="150000"/>
              </a:lnSpc>
            </a:pPr>
            <a:r>
              <a:rPr lang="en-US" sz="2000" b="1" dirty="0"/>
              <a:t>Bend (TC2)</a:t>
            </a:r>
          </a:p>
          <a:p>
            <a:pPr marL="342900" indent="-342900">
              <a:lnSpc>
                <a:spcPct val="150000"/>
              </a:lnSpc>
              <a:buFont typeface="Arial" panose="020B0604020202020204" pitchFamily="34" charset="0"/>
              <a:buChar char="•"/>
            </a:pPr>
            <a:r>
              <a:rPr lang="en-US" sz="2000" dirty="0"/>
              <a:t>Project currently suspended in Bend (TC2) due to concerns surrounding COVID and staff shortages.</a:t>
            </a:r>
          </a:p>
          <a:p>
            <a:pPr>
              <a:lnSpc>
                <a:spcPct val="150000"/>
              </a:lnSpc>
            </a:pPr>
            <a:r>
              <a:rPr lang="en-US" sz="2000" b="1" dirty="0"/>
              <a:t>Next Steps: </a:t>
            </a:r>
            <a:r>
              <a:rPr lang="en-US" sz="2000" dirty="0"/>
              <a:t>Work with administrators in Bend to resume pilot activities</a:t>
            </a:r>
          </a:p>
        </p:txBody>
      </p:sp>
    </p:spTree>
    <p:extLst>
      <p:ext uri="{BB962C8B-B14F-4D97-AF65-F5344CB8AC3E}">
        <p14:creationId xmlns:p14="http://schemas.microsoft.com/office/powerpoint/2010/main" val="1712082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1105" y="381001"/>
            <a:ext cx="9972414" cy="762000"/>
          </a:xfrm>
        </p:spPr>
        <p:txBody>
          <a:bodyPr>
            <a:noAutofit/>
          </a:bodyPr>
          <a:lstStyle/>
          <a:p>
            <a:r>
              <a:rPr lang="en-US" sz="4400" b="1" dirty="0">
                <a:solidFill>
                  <a:schemeClr val="accent5"/>
                </a:solidFill>
                <a:cs typeface="Times New Roman" panose="02020603050405020304" pitchFamily="18" charset="0"/>
              </a:rPr>
              <a:t>Virginia (GWU)</a:t>
            </a:r>
          </a:p>
        </p:txBody>
      </p:sp>
      <p:sp>
        <p:nvSpPr>
          <p:cNvPr id="5" name="Content Placeholder 1"/>
          <p:cNvSpPr txBox="1">
            <a:spLocks/>
          </p:cNvSpPr>
          <p:nvPr/>
        </p:nvSpPr>
        <p:spPr>
          <a:xfrm>
            <a:off x="442119" y="1687250"/>
            <a:ext cx="7848600" cy="4561150"/>
          </a:xfrm>
          <a:prstGeom prst="rect">
            <a:avLst/>
          </a:prstGeom>
        </p:spPr>
        <p:txBody>
          <a:bodyPr vert="horz" lIns="0" tIns="45720" rIns="0" bIns="45720" rtlCol="0">
            <a:normAutofit fontScale="85000" lnSpcReduction="20000"/>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lnSpc>
                <a:spcPct val="130000"/>
              </a:lnSpc>
              <a:spcBef>
                <a:spcPts val="0"/>
              </a:spcBef>
              <a:spcAft>
                <a:spcPts val="0"/>
              </a:spcAft>
              <a:buClr>
                <a:schemeClr val="accent3"/>
              </a:buClr>
              <a:buSzPct val="100000"/>
              <a:buNone/>
            </a:pPr>
            <a:endParaRPr lang="en-US" sz="3000" b="1" dirty="0">
              <a:solidFill>
                <a:schemeClr val="tx1"/>
              </a:solidFill>
              <a:cs typeface="Times New Roman" panose="02020603050405020304" pitchFamily="18" charset="0"/>
            </a:endParaRPr>
          </a:p>
          <a:p>
            <a:pPr marL="0" lvl="1" indent="0">
              <a:lnSpc>
                <a:spcPct val="130000"/>
              </a:lnSpc>
              <a:spcBef>
                <a:spcPts val="0"/>
              </a:spcBef>
              <a:spcAft>
                <a:spcPts val="0"/>
              </a:spcAft>
              <a:buClr>
                <a:schemeClr val="accent3"/>
              </a:buClr>
              <a:buSzPct val="100000"/>
              <a:buNone/>
            </a:pPr>
            <a:r>
              <a:rPr lang="en-US" sz="2800" b="1" dirty="0">
                <a:solidFill>
                  <a:schemeClr val="tx1"/>
                </a:solidFill>
                <a:cs typeface="Times New Roman" panose="02020603050405020304" pitchFamily="18" charset="0"/>
              </a:rPr>
              <a:t>TC 1: Martinsville and Henry Counties</a:t>
            </a:r>
          </a:p>
          <a:p>
            <a:pPr marL="0" lvl="1" indent="0">
              <a:lnSpc>
                <a:spcPct val="130000"/>
              </a:lnSpc>
              <a:spcBef>
                <a:spcPts val="0"/>
              </a:spcBef>
              <a:spcAft>
                <a:spcPts val="0"/>
              </a:spcAft>
              <a:buClr>
                <a:schemeClr val="accent3"/>
              </a:buClr>
              <a:buSzPct val="100000"/>
              <a:buNone/>
            </a:pPr>
            <a:endParaRPr lang="en-US" sz="2800" b="1" dirty="0">
              <a:solidFill>
                <a:schemeClr val="tx1"/>
              </a:solidFill>
              <a:cs typeface="Times New Roman" panose="02020603050405020304" pitchFamily="18" charset="0"/>
            </a:endParaRPr>
          </a:p>
          <a:p>
            <a:pPr marL="0" lvl="1" indent="0">
              <a:lnSpc>
                <a:spcPct val="130000"/>
              </a:lnSpc>
              <a:spcBef>
                <a:spcPts val="0"/>
              </a:spcBef>
              <a:spcAft>
                <a:spcPts val="0"/>
              </a:spcAft>
              <a:buClr>
                <a:schemeClr val="accent3"/>
              </a:buClr>
              <a:buSzPct val="100000"/>
              <a:buNone/>
            </a:pPr>
            <a:r>
              <a:rPr lang="en-US" sz="2800" b="1" dirty="0">
                <a:solidFill>
                  <a:schemeClr val="tx1"/>
                </a:solidFill>
                <a:cs typeface="Times New Roman" panose="02020603050405020304" pitchFamily="18" charset="0"/>
              </a:rPr>
              <a:t>TC 2: Hampton Roads Region</a:t>
            </a:r>
          </a:p>
          <a:p>
            <a:pPr marL="0" lvl="1" indent="0">
              <a:lnSpc>
                <a:spcPct val="130000"/>
              </a:lnSpc>
              <a:spcBef>
                <a:spcPts val="0"/>
              </a:spcBef>
              <a:spcAft>
                <a:spcPts val="0"/>
              </a:spcAft>
              <a:buClr>
                <a:schemeClr val="accent3"/>
              </a:buClr>
              <a:buSzPct val="100000"/>
              <a:buNone/>
            </a:pPr>
            <a:endParaRPr lang="en-US" sz="2800" dirty="0">
              <a:solidFill>
                <a:schemeClr val="tx1"/>
              </a:solidFill>
              <a:cs typeface="Times New Roman" panose="02020603050405020304" pitchFamily="18" charset="0"/>
            </a:endParaRPr>
          </a:p>
          <a:p>
            <a:pPr marL="457200" lvl="1" indent="-457200">
              <a:lnSpc>
                <a:spcPct val="130000"/>
              </a:lnSpc>
              <a:spcBef>
                <a:spcPts val="0"/>
              </a:spcBef>
              <a:spcAft>
                <a:spcPts val="0"/>
              </a:spcAft>
              <a:buClr>
                <a:schemeClr val="accent3"/>
              </a:buClr>
              <a:buSzPct val="100000"/>
              <a:buFont typeface="Symbol" panose="05050102010706020507" pitchFamily="18" charset="2"/>
              <a:buChar char=""/>
            </a:pPr>
            <a:r>
              <a:rPr lang="en-US" sz="2800" b="1" dirty="0">
                <a:solidFill>
                  <a:schemeClr val="tx1"/>
                </a:solidFill>
                <a:cs typeface="Times New Roman" panose="02020603050405020304" pitchFamily="18" charset="0"/>
              </a:rPr>
              <a:t>HLGNA 1: </a:t>
            </a:r>
            <a:r>
              <a:rPr lang="en-US" sz="2800" dirty="0">
                <a:solidFill>
                  <a:schemeClr val="tx1"/>
                </a:solidFill>
                <a:cs typeface="Times New Roman" panose="02020603050405020304" pitchFamily="18" charset="0"/>
              </a:rPr>
              <a:t>Persons with Drug Abuse/Dependence </a:t>
            </a:r>
          </a:p>
          <a:p>
            <a:pPr marL="457200" lvl="1" indent="-457200">
              <a:lnSpc>
                <a:spcPct val="130000"/>
              </a:lnSpc>
              <a:spcBef>
                <a:spcPts val="0"/>
              </a:spcBef>
              <a:spcAft>
                <a:spcPts val="0"/>
              </a:spcAft>
              <a:buClr>
                <a:schemeClr val="accent3"/>
              </a:buClr>
              <a:buSzPct val="100000"/>
              <a:buFont typeface="Symbol" panose="05050102010706020507" pitchFamily="18" charset="2"/>
              <a:buChar char=""/>
            </a:pPr>
            <a:endParaRPr lang="en-US" sz="2800" dirty="0">
              <a:solidFill>
                <a:schemeClr val="tx1"/>
              </a:solidFill>
              <a:cs typeface="Times New Roman" panose="02020603050405020304" pitchFamily="18" charset="0"/>
            </a:endParaRPr>
          </a:p>
          <a:p>
            <a:pPr marL="457200" lvl="1" indent="-457200">
              <a:lnSpc>
                <a:spcPct val="130000"/>
              </a:lnSpc>
              <a:spcBef>
                <a:spcPts val="0"/>
              </a:spcBef>
              <a:spcAft>
                <a:spcPts val="0"/>
              </a:spcAft>
              <a:buClr>
                <a:schemeClr val="accent3"/>
              </a:buClr>
              <a:buSzPct val="100000"/>
              <a:buFont typeface="Symbol" panose="05050102010706020507" pitchFamily="18" charset="2"/>
              <a:buChar char=""/>
            </a:pPr>
            <a:r>
              <a:rPr lang="en-US" sz="2800" b="1" dirty="0">
                <a:solidFill>
                  <a:schemeClr val="tx1"/>
                </a:solidFill>
                <a:cs typeface="Times New Roman" panose="02020603050405020304" pitchFamily="18" charset="0"/>
              </a:rPr>
              <a:t>HLGNA 2:  </a:t>
            </a:r>
            <a:r>
              <a:rPr lang="en-US" sz="2800" dirty="0">
                <a:solidFill>
                  <a:schemeClr val="tx1"/>
                </a:solidFill>
                <a:cs typeface="Times New Roman" panose="02020603050405020304" pitchFamily="18" charset="0"/>
              </a:rPr>
              <a:t>Persons with Mental Illness (i.e. Anxiety Disorder, Depressive and Other Mood Disorders, Mental Illness, Mental Illness Not Listed, Personality Disorders, Schizophrenia/Psychotic Disorders)</a:t>
            </a:r>
          </a:p>
          <a:p>
            <a:pPr marL="822850" lvl="3" indent="-457200">
              <a:lnSpc>
                <a:spcPct val="130000"/>
              </a:lnSpc>
              <a:spcBef>
                <a:spcPts val="0"/>
              </a:spcBef>
              <a:spcAft>
                <a:spcPts val="0"/>
              </a:spcAft>
              <a:buClr>
                <a:schemeClr val="accent3"/>
              </a:buClr>
              <a:buSzPct val="100000"/>
              <a:buFont typeface="Courier New" panose="02070309020205020404" pitchFamily="49" charset="0"/>
              <a:buChar char="o"/>
            </a:pPr>
            <a:endParaRPr lang="en-US" sz="2600" dirty="0">
              <a:solidFill>
                <a:schemeClr val="tx1"/>
              </a:solidFill>
              <a:cs typeface="Times New Roman" panose="02020603050405020304" pitchFamily="18" charset="0"/>
            </a:endParaRPr>
          </a:p>
          <a:p>
            <a:pPr marL="822850" lvl="3" indent="-457200">
              <a:lnSpc>
                <a:spcPct val="130000"/>
              </a:lnSpc>
              <a:spcBef>
                <a:spcPts val="0"/>
              </a:spcBef>
              <a:spcAft>
                <a:spcPts val="0"/>
              </a:spcAft>
              <a:buClr>
                <a:schemeClr val="accent3"/>
              </a:buClr>
              <a:buSzPct val="100000"/>
              <a:buFont typeface="Courier New" panose="02070309020205020404" pitchFamily="49" charset="0"/>
              <a:buChar char="o"/>
            </a:pPr>
            <a:endParaRPr lang="en-US" sz="2201" dirty="0">
              <a:solidFill>
                <a:schemeClr val="tx1"/>
              </a:solidFill>
              <a:cs typeface="Times New Roman" panose="02020603050405020304" pitchFamily="18" charset="0"/>
            </a:endParaRPr>
          </a:p>
          <a:p>
            <a:pPr marL="201108" lvl="1" indent="0">
              <a:buNone/>
            </a:pPr>
            <a:endParaRPr lang="en-US" dirty="0"/>
          </a:p>
        </p:txBody>
      </p:sp>
      <p:sp>
        <p:nvSpPr>
          <p:cNvPr id="6" name="Title 2"/>
          <p:cNvSpPr txBox="1">
            <a:spLocks/>
          </p:cNvSpPr>
          <p:nvPr/>
        </p:nvSpPr>
        <p:spPr>
          <a:xfrm>
            <a:off x="8900319" y="6415477"/>
            <a:ext cx="3276600" cy="442523"/>
          </a:xfrm>
          <a:prstGeom prst="rect">
            <a:avLst/>
          </a:prstGeom>
          <a:solidFill>
            <a:schemeClr val="accent5"/>
          </a:solidFill>
        </p:spPr>
        <p:txBody>
          <a:bodyPr vert="horz" lIns="91440" tIns="45720" rIns="91440" bIns="45720" rtlCol="0" anchor="b">
            <a:normAutofit fontScale="97500"/>
          </a:bodyPr>
          <a:lstStyle>
            <a:lvl1pPr algn="l" defTabSz="914126" rtl="0" eaLnBrk="1" latinLnBrk="0" hangingPunct="1">
              <a:lnSpc>
                <a:spcPct val="85000"/>
              </a:lnSpc>
              <a:spcBef>
                <a:spcPct val="0"/>
              </a:spcBef>
              <a:buNone/>
              <a:defRPr sz="4799" b="0" i="0" u="none" kern="1200" spc="-50" baseline="0">
                <a:solidFill>
                  <a:schemeClr val="accent1">
                    <a:lumMod val="75000"/>
                  </a:schemeClr>
                </a:solidFill>
                <a:latin typeface="+mj-lt"/>
                <a:ea typeface="+mj-ea"/>
                <a:cs typeface="+mj-cs"/>
              </a:defRPr>
            </a:lvl1pPr>
          </a:lstStyle>
          <a:p>
            <a:pPr algn="ctr"/>
            <a:r>
              <a:rPr lang="en-US" sz="2400" b="1" dirty="0">
                <a:solidFill>
                  <a:schemeClr val="bg1"/>
                </a:solidFill>
                <a:cs typeface="Times New Roman" panose="02020603050405020304" pitchFamily="18" charset="0"/>
              </a:rPr>
              <a:t>Targeted Communities</a:t>
            </a:r>
          </a:p>
        </p:txBody>
      </p:sp>
      <p:pic>
        <p:nvPicPr>
          <p:cNvPr id="8" name="Picture 7">
            <a:extLst>
              <a:ext uri="{FF2B5EF4-FFF2-40B4-BE49-F238E27FC236}">
                <a16:creationId xmlns:a16="http://schemas.microsoft.com/office/drawing/2014/main" id="{9F80FB20-8C3B-4CDE-A962-692439E45B09}"/>
              </a:ext>
            </a:extLst>
          </p:cNvPr>
          <p:cNvPicPr>
            <a:picLocks noChangeAspect="1"/>
          </p:cNvPicPr>
          <p:nvPr/>
        </p:nvPicPr>
        <p:blipFill>
          <a:blip r:embed="rId3"/>
          <a:stretch>
            <a:fillRect/>
          </a:stretch>
        </p:blipFill>
        <p:spPr>
          <a:xfrm>
            <a:off x="6197122" y="228601"/>
            <a:ext cx="5783916" cy="1828800"/>
          </a:xfrm>
          <a:prstGeom prst="rect">
            <a:avLst/>
          </a:prstGeom>
        </p:spPr>
      </p:pic>
    </p:spTree>
    <p:extLst>
      <p:ext uri="{BB962C8B-B14F-4D97-AF65-F5344CB8AC3E}">
        <p14:creationId xmlns:p14="http://schemas.microsoft.com/office/powerpoint/2010/main" val="3879974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4861719" y="1752600"/>
            <a:ext cx="6286499" cy="4953000"/>
          </a:xfrm>
          <a:prstGeom prst="rect">
            <a:avLst/>
          </a:prstGeom>
        </p:spPr>
        <p:txBody>
          <a:bodyPr vert="horz" lIns="0" tIns="45720" rIns="0" bIns="45720" rtlCol="0">
            <a:norm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endParaRPr lang="en-US" dirty="0">
              <a:solidFill>
                <a:schemeClr val="tx1"/>
              </a:solidFill>
            </a:endParaRPr>
          </a:p>
        </p:txBody>
      </p:sp>
      <p:sp>
        <p:nvSpPr>
          <p:cNvPr id="3" name="Title 2"/>
          <p:cNvSpPr>
            <a:spLocks noGrp="1"/>
          </p:cNvSpPr>
          <p:nvPr>
            <p:ph type="title"/>
          </p:nvPr>
        </p:nvSpPr>
        <p:spPr/>
        <p:txBody>
          <a:bodyPr/>
          <a:lstStyle/>
          <a:p>
            <a:pPr algn="ctr"/>
            <a:r>
              <a:rPr lang="en-US" b="1" dirty="0">
                <a:solidFill>
                  <a:schemeClr val="accent5"/>
                </a:solidFill>
              </a:rPr>
              <a:t>IRT Pilot Updates</a:t>
            </a:r>
          </a:p>
        </p:txBody>
      </p:sp>
      <p:sp>
        <p:nvSpPr>
          <p:cNvPr id="4" name="Text Placeholder 3">
            <a:extLst>
              <a:ext uri="{FF2B5EF4-FFF2-40B4-BE49-F238E27FC236}">
                <a16:creationId xmlns:a16="http://schemas.microsoft.com/office/drawing/2014/main" id="{456395DD-C65B-564D-8AEB-BD1E3507D9D3}"/>
              </a:ext>
            </a:extLst>
          </p:cNvPr>
          <p:cNvSpPr>
            <a:spLocks noGrp="1"/>
          </p:cNvSpPr>
          <p:nvPr>
            <p:ph type="body" idx="1"/>
          </p:nvPr>
        </p:nvSpPr>
        <p:spPr/>
        <p:txBody>
          <a:bodyPr>
            <a:normAutofit/>
          </a:bodyPr>
          <a:lstStyle/>
          <a:p>
            <a:r>
              <a:rPr lang="en-US" sz="2800" b="1" dirty="0"/>
              <a:t>TC 1 MARTINSVILLE</a:t>
            </a:r>
          </a:p>
        </p:txBody>
      </p:sp>
      <p:sp>
        <p:nvSpPr>
          <p:cNvPr id="6" name="Content Placeholder 5">
            <a:extLst>
              <a:ext uri="{FF2B5EF4-FFF2-40B4-BE49-F238E27FC236}">
                <a16:creationId xmlns:a16="http://schemas.microsoft.com/office/drawing/2014/main" id="{771E679B-68F2-8B4A-9E47-36FC5D988D8C}"/>
              </a:ext>
            </a:extLst>
          </p:cNvPr>
          <p:cNvSpPr>
            <a:spLocks noGrp="1"/>
          </p:cNvSpPr>
          <p:nvPr>
            <p:ph sz="half" idx="2"/>
          </p:nvPr>
        </p:nvSpPr>
        <p:spPr/>
        <p:txBody>
          <a:bodyPr>
            <a:noAutofit/>
          </a:bodyPr>
          <a:lstStyle/>
          <a:p>
            <a:r>
              <a:rPr lang="en-US" sz="2000" b="0" dirty="0"/>
              <a:t>First Advisory Council Meeting January 2018</a:t>
            </a:r>
          </a:p>
          <a:p>
            <a:r>
              <a:rPr lang="en-US" sz="2000" b="0" dirty="0"/>
              <a:t>Series of Advisory Council Meetings and Trainings in advance of introduction of IRT (building foundation)</a:t>
            </a:r>
          </a:p>
          <a:p>
            <a:r>
              <a:rPr lang="en-US" sz="2000" b="0" dirty="0"/>
              <a:t>IRT introduced October 2018 and again in January 2019 followed by consultation around Active Resource Coordination and facilitation of initial IRTS</a:t>
            </a:r>
          </a:p>
          <a:p>
            <a:r>
              <a:rPr lang="en-US" sz="2000" b="0" dirty="0"/>
              <a:t>As of March 2020 22 consumers closed in employment with 49 cases with active IRTs across four caseloads</a:t>
            </a:r>
          </a:p>
        </p:txBody>
      </p:sp>
      <p:sp>
        <p:nvSpPr>
          <p:cNvPr id="7" name="Text Placeholder 6">
            <a:extLst>
              <a:ext uri="{FF2B5EF4-FFF2-40B4-BE49-F238E27FC236}">
                <a16:creationId xmlns:a16="http://schemas.microsoft.com/office/drawing/2014/main" id="{033BAEDF-E64C-1241-9D1B-663CBA32C09D}"/>
              </a:ext>
            </a:extLst>
          </p:cNvPr>
          <p:cNvSpPr>
            <a:spLocks noGrp="1"/>
          </p:cNvSpPr>
          <p:nvPr>
            <p:ph type="body" sz="quarter" idx="3"/>
          </p:nvPr>
        </p:nvSpPr>
        <p:spPr/>
        <p:txBody>
          <a:bodyPr>
            <a:normAutofit/>
          </a:bodyPr>
          <a:lstStyle/>
          <a:p>
            <a:r>
              <a:rPr lang="en-US" sz="2800" b="1" dirty="0"/>
              <a:t>TC 2 HAMPTON ROADS</a:t>
            </a:r>
          </a:p>
        </p:txBody>
      </p:sp>
      <p:sp>
        <p:nvSpPr>
          <p:cNvPr id="8" name="Content Placeholder 7">
            <a:extLst>
              <a:ext uri="{FF2B5EF4-FFF2-40B4-BE49-F238E27FC236}">
                <a16:creationId xmlns:a16="http://schemas.microsoft.com/office/drawing/2014/main" id="{C17CB3F5-BF17-3B4E-B58F-3FCCE63247D8}"/>
              </a:ext>
            </a:extLst>
          </p:cNvPr>
          <p:cNvSpPr>
            <a:spLocks noGrp="1"/>
          </p:cNvSpPr>
          <p:nvPr>
            <p:ph sz="quarter" idx="4"/>
          </p:nvPr>
        </p:nvSpPr>
        <p:spPr/>
        <p:txBody>
          <a:bodyPr>
            <a:normAutofit fontScale="62500" lnSpcReduction="20000"/>
          </a:bodyPr>
          <a:lstStyle/>
          <a:p>
            <a:r>
              <a:rPr lang="en-US" b="0" dirty="0"/>
              <a:t>First Advisory Council Meeting August 2018</a:t>
            </a:r>
          </a:p>
          <a:p>
            <a:r>
              <a:rPr lang="en-US" b="0" dirty="0"/>
              <a:t>Series of Advisory Council Meetings and Trainings in advance of introduction of IRT (building foundation)</a:t>
            </a:r>
          </a:p>
          <a:p>
            <a:r>
              <a:rPr lang="en-US" b="0" dirty="0"/>
              <a:t>IRT Introduced in June/July 2019</a:t>
            </a:r>
          </a:p>
          <a:p>
            <a:r>
              <a:rPr lang="en-US" b="0" dirty="0"/>
              <a:t>Consultation around Active Resource Coordination and IRT facilitation January/February 2020</a:t>
            </a:r>
          </a:p>
          <a:p>
            <a:r>
              <a:rPr lang="en-US" b="0" dirty="0"/>
              <a:t>First IRT facilitation included six different IRTs </a:t>
            </a:r>
          </a:p>
          <a:p>
            <a:r>
              <a:rPr lang="en-US" b="0" dirty="0"/>
              <a:t>Doing virtual IRTs</a:t>
            </a:r>
          </a:p>
        </p:txBody>
      </p:sp>
    </p:spTree>
    <p:extLst>
      <p:ext uri="{BB962C8B-B14F-4D97-AF65-F5344CB8AC3E}">
        <p14:creationId xmlns:p14="http://schemas.microsoft.com/office/powerpoint/2010/main" val="3743980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C951-E425-4EA2-94BA-B77E7A71781D}"/>
              </a:ext>
            </a:extLst>
          </p:cNvPr>
          <p:cNvSpPr>
            <a:spLocks noGrp="1"/>
          </p:cNvSpPr>
          <p:nvPr>
            <p:ph type="title"/>
          </p:nvPr>
        </p:nvSpPr>
        <p:spPr/>
        <p:txBody>
          <a:bodyPr>
            <a:normAutofit/>
          </a:bodyPr>
          <a:lstStyle/>
          <a:p>
            <a:pPr algn="ctr"/>
            <a:r>
              <a:rPr lang="en-US" dirty="0">
                <a:latin typeface="+mn-lt"/>
              </a:rPr>
              <a:t>From the Voice of a VR Professional</a:t>
            </a:r>
          </a:p>
        </p:txBody>
      </p:sp>
      <p:sp>
        <p:nvSpPr>
          <p:cNvPr id="3" name="Content Placeholder 2">
            <a:extLst>
              <a:ext uri="{FF2B5EF4-FFF2-40B4-BE49-F238E27FC236}">
                <a16:creationId xmlns:a16="http://schemas.microsoft.com/office/drawing/2014/main" id="{CD371A8E-0DFB-5B44-A754-AC669ED5DC68}"/>
              </a:ext>
            </a:extLst>
          </p:cNvPr>
          <p:cNvSpPr>
            <a:spLocks noGrp="1"/>
          </p:cNvSpPr>
          <p:nvPr>
            <p:ph idx="1"/>
          </p:nvPr>
        </p:nvSpPr>
        <p:spPr/>
        <p:txBody>
          <a:bodyPr/>
          <a:lstStyle/>
          <a:p>
            <a:pPr marL="0" indent="0">
              <a:buNone/>
            </a:pPr>
            <a:r>
              <a:rPr lang="en-US" dirty="0"/>
              <a:t>Why IRT According to VA DARS…</a:t>
            </a:r>
          </a:p>
          <a:p>
            <a:r>
              <a:rPr lang="en-US" dirty="0"/>
              <a:t>Successfully Sharing Resources</a:t>
            </a:r>
          </a:p>
          <a:p>
            <a:r>
              <a:rPr lang="en-US" dirty="0"/>
              <a:t>Do you have enough funding to do everything?</a:t>
            </a:r>
          </a:p>
        </p:txBody>
      </p:sp>
    </p:spTree>
    <p:extLst>
      <p:ext uri="{BB962C8B-B14F-4D97-AF65-F5344CB8AC3E}">
        <p14:creationId xmlns:p14="http://schemas.microsoft.com/office/powerpoint/2010/main" val="380749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C951-E425-4EA2-94BA-B77E7A71781D}"/>
              </a:ext>
            </a:extLst>
          </p:cNvPr>
          <p:cNvSpPr>
            <a:spLocks noGrp="1"/>
          </p:cNvSpPr>
          <p:nvPr>
            <p:ph type="title"/>
          </p:nvPr>
        </p:nvSpPr>
        <p:spPr/>
        <p:txBody>
          <a:bodyPr/>
          <a:lstStyle/>
          <a:p>
            <a:pPr algn="ctr"/>
            <a:r>
              <a:rPr lang="en-US" dirty="0"/>
              <a:t>Focusing on that 1 person…</a:t>
            </a:r>
          </a:p>
        </p:txBody>
      </p:sp>
      <p:pic>
        <p:nvPicPr>
          <p:cNvPr id="8" name="Content Placeholder 7">
            <a:extLst>
              <a:ext uri="{FF2B5EF4-FFF2-40B4-BE49-F238E27FC236}">
                <a16:creationId xmlns:a16="http://schemas.microsoft.com/office/drawing/2014/main" id="{D008B44E-DC98-412E-95BA-B4A6368E36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3155532" y="1230456"/>
            <a:ext cx="5850775" cy="513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67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0606F-2EA1-4715-B033-69C40CEB4F56}"/>
              </a:ext>
            </a:extLst>
          </p:cNvPr>
          <p:cNvSpPr>
            <a:spLocks noGrp="1"/>
          </p:cNvSpPr>
          <p:nvPr>
            <p:ph type="title"/>
          </p:nvPr>
        </p:nvSpPr>
        <p:spPr/>
        <p:txBody>
          <a:bodyPr>
            <a:normAutofit fontScale="90000"/>
          </a:bodyPr>
          <a:lstStyle/>
          <a:p>
            <a:r>
              <a:rPr lang="en-US" dirty="0"/>
              <a:t>Maybe different program goals but…..		</a:t>
            </a:r>
          </a:p>
        </p:txBody>
      </p:sp>
      <p:sp>
        <p:nvSpPr>
          <p:cNvPr id="3" name="Content Placeholder 2">
            <a:extLst>
              <a:ext uri="{FF2B5EF4-FFF2-40B4-BE49-F238E27FC236}">
                <a16:creationId xmlns:a16="http://schemas.microsoft.com/office/drawing/2014/main" id="{911F12F2-47CA-4EF8-A122-5DEDE2BC7D52}"/>
              </a:ext>
            </a:extLst>
          </p:cNvPr>
          <p:cNvSpPr>
            <a:spLocks noGrp="1"/>
          </p:cNvSpPr>
          <p:nvPr>
            <p:ph idx="1"/>
          </p:nvPr>
        </p:nvSpPr>
        <p:spPr/>
        <p:txBody>
          <a:bodyPr>
            <a:normAutofit fontScale="92500" lnSpcReduction="20000"/>
          </a:bodyPr>
          <a:lstStyle/>
          <a:p>
            <a:r>
              <a:rPr lang="en-US" dirty="0"/>
              <a:t>EVERY program focuses on employment and skills improvement</a:t>
            </a:r>
          </a:p>
          <a:p>
            <a:r>
              <a:rPr lang="en-US" dirty="0"/>
              <a:t>How to assist each person is very unique and meeting to discuss with the individual how each program at the table can work to help them is very empowering…but overwhelming.  Having the VRC take the lead to monitor progress, seek out input from customer </a:t>
            </a:r>
            <a:r>
              <a:rPr lang="en-US" dirty="0" err="1"/>
              <a:t>etc</a:t>
            </a:r>
            <a:r>
              <a:rPr lang="en-US" dirty="0"/>
              <a:t> has been key</a:t>
            </a:r>
          </a:p>
          <a:p>
            <a:r>
              <a:rPr lang="en-US" dirty="0"/>
              <a:t>Virtual services have been even more challenging, but partners and individuals have stepped up via Phone, email, and Zoom to keep in touch and keep working.  </a:t>
            </a:r>
          </a:p>
          <a:p>
            <a:r>
              <a:rPr lang="en-US" dirty="0"/>
              <a:t>Sharing what’s going on and sending out updates has been well received by agency partners and customers</a:t>
            </a:r>
          </a:p>
        </p:txBody>
      </p:sp>
    </p:spTree>
    <p:extLst>
      <p:ext uri="{BB962C8B-B14F-4D97-AF65-F5344CB8AC3E}">
        <p14:creationId xmlns:p14="http://schemas.microsoft.com/office/powerpoint/2010/main" val="387090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5118" y="5150598"/>
            <a:ext cx="2956719" cy="1707401"/>
          </a:xfrm>
          <a:prstGeom prst="rect">
            <a:avLst/>
          </a:prstGeom>
        </p:spPr>
      </p:pic>
      <p:sp>
        <p:nvSpPr>
          <p:cNvPr id="2" name="Content Placeholder 1"/>
          <p:cNvSpPr>
            <a:spLocks noGrp="1"/>
          </p:cNvSpPr>
          <p:nvPr>
            <p:ph idx="1"/>
          </p:nvPr>
        </p:nvSpPr>
        <p:spPr>
          <a:xfrm>
            <a:off x="518319" y="1295400"/>
            <a:ext cx="10972800" cy="5257800"/>
          </a:xfrm>
        </p:spPr>
        <p:txBody>
          <a:bodyPr>
            <a:normAutofit/>
          </a:bodyPr>
          <a:lstStyle/>
          <a:p>
            <a:pPr algn="just"/>
            <a:endParaRPr lang="en-US" sz="2800" dirty="0">
              <a:latin typeface="Times New Roman" panose="02020603050405020304" pitchFamily="18" charset="0"/>
              <a:cs typeface="Times New Roman" panose="02020603050405020304" pitchFamily="18" charset="0"/>
            </a:endParaRPr>
          </a:p>
          <a:p>
            <a:pPr algn="just"/>
            <a:r>
              <a:rPr lang="en-US" sz="2800" b="0" dirty="0">
                <a:cs typeface="Times New Roman" panose="02020603050405020304" pitchFamily="18" charset="0"/>
              </a:rPr>
              <a:t>The contents of this presentation were developed with support from the Vocational Rehabilitation Technical Assistance Center for Targeted Communities (VR TAC TC: Project E3) at the Department of Rehabilitation and Disability Studies, Southern University, Baton Rouge, LA funded by the U.S. Department of Education, Rehabilitation Services Administration (Grant# H264F15003). </a:t>
            </a:r>
          </a:p>
          <a:p>
            <a:pPr algn="just"/>
            <a:r>
              <a:rPr lang="en-US" sz="2800" b="0" dirty="0">
                <a:cs typeface="Times New Roman" panose="02020603050405020304" pitchFamily="18" charset="0"/>
              </a:rPr>
              <a:t>The ideas, opinions, and conclusions expressed, however, are those of the presenters and do not represent recommendations, endorsements, or policies of the U.S. Department of Education.</a:t>
            </a: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4800" b="1" dirty="0">
                <a:solidFill>
                  <a:schemeClr val="tx1">
                    <a:lumMod val="75000"/>
                  </a:schemeClr>
                </a:solidFill>
                <a:cs typeface="Times New Roman" panose="02020603050405020304" pitchFamily="18" charset="0"/>
              </a:rPr>
              <a:t>Acknowledgement and Disclaimer</a:t>
            </a:r>
          </a:p>
        </p:txBody>
      </p:sp>
    </p:spTree>
    <p:extLst>
      <p:ext uri="{BB962C8B-B14F-4D97-AF65-F5344CB8AC3E}">
        <p14:creationId xmlns:p14="http://schemas.microsoft.com/office/powerpoint/2010/main" val="3558632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C4590A-74B9-43CE-829A-2E0502C22F15}"/>
              </a:ext>
            </a:extLst>
          </p:cNvPr>
          <p:cNvSpPr txBox="1"/>
          <p:nvPr/>
        </p:nvSpPr>
        <p:spPr>
          <a:xfrm>
            <a:off x="762198" y="620740"/>
            <a:ext cx="9858585" cy="5618377"/>
          </a:xfrm>
          <a:prstGeom prst="rect">
            <a:avLst/>
          </a:prstGeom>
          <a:noFill/>
        </p:spPr>
        <p:txBody>
          <a:bodyPr wrap="square" rtlCol="0">
            <a:spAutoFit/>
          </a:bodyPr>
          <a:lstStyle/>
          <a:p>
            <a:r>
              <a:rPr lang="en-US" sz="2394" dirty="0">
                <a:solidFill>
                  <a:schemeClr val="tx1">
                    <a:lumMod val="75000"/>
                  </a:schemeClr>
                </a:solidFill>
              </a:rPr>
              <a:t>One good example of working IRTs comes from VRC Cooley</a:t>
            </a:r>
          </a:p>
          <a:p>
            <a:endParaRPr lang="en-US" sz="2394" dirty="0">
              <a:solidFill>
                <a:schemeClr val="tx1">
                  <a:lumMod val="75000"/>
                </a:schemeClr>
              </a:solidFill>
            </a:endParaRPr>
          </a:p>
          <a:p>
            <a:r>
              <a:rPr lang="en-US" sz="2394" dirty="0">
                <a:solidFill>
                  <a:schemeClr val="tx1">
                    <a:lumMod val="75000"/>
                  </a:schemeClr>
                </a:solidFill>
              </a:rPr>
              <a:t>We are seeing more youth in need of services and having various needs/barriers.  As one agency that services students and youth with disabilities DARS has resources to help them learn about their disability and interests.  Once they are equipped with knowledge and have some focus there is a need for some “real world” experience.  Our WIOA partner saw a chance to start a new program for youth in our area called the “Guided Career Exploration Program”    For the moment it’s all funded through a local grant.  Youth between 17-24 cannot be in a school based program and are actually paid to attend a class and then attend a work setting for a total of 12 weeks.  $10/hour!  A VRC in our office referred 3 young people from her caseload for this program via IRT planning and it’s worked beautifully.  While enrolled with VR they also have access to WIOA, in case more training or services are needed.</a:t>
            </a:r>
          </a:p>
        </p:txBody>
      </p:sp>
    </p:spTree>
    <p:extLst>
      <p:ext uri="{BB962C8B-B14F-4D97-AF65-F5344CB8AC3E}">
        <p14:creationId xmlns:p14="http://schemas.microsoft.com/office/powerpoint/2010/main" val="403788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D61414-354B-43C2-8581-A2B676800176}"/>
              </a:ext>
            </a:extLst>
          </p:cNvPr>
          <p:cNvSpPr txBox="1"/>
          <p:nvPr/>
        </p:nvSpPr>
        <p:spPr>
          <a:xfrm>
            <a:off x="937128" y="508285"/>
            <a:ext cx="10420862" cy="5618377"/>
          </a:xfrm>
          <a:prstGeom prst="rect">
            <a:avLst/>
          </a:prstGeom>
          <a:noFill/>
        </p:spPr>
        <p:txBody>
          <a:bodyPr wrap="square">
            <a:spAutoFit/>
          </a:bodyPr>
          <a:lstStyle/>
          <a:p>
            <a:pPr algn="l"/>
            <a:r>
              <a:rPr lang="en-US" sz="1795" dirty="0">
                <a:solidFill>
                  <a:schemeClr val="tx1">
                    <a:lumMod val="75000"/>
                  </a:schemeClr>
                </a:solidFill>
                <a:latin typeface="Calibri" panose="020F0502020204030204" pitchFamily="34" charset="0"/>
              </a:rPr>
              <a:t>Update from 8-20-2020</a:t>
            </a:r>
          </a:p>
          <a:p>
            <a:pPr algn="l"/>
            <a:r>
              <a:rPr lang="en-US" sz="1795" dirty="0">
                <a:solidFill>
                  <a:schemeClr val="tx1">
                    <a:lumMod val="75000"/>
                  </a:schemeClr>
                </a:solidFill>
                <a:latin typeface="Calibri" panose="020F0502020204030204" pitchFamily="34" charset="0"/>
              </a:rPr>
              <a:t>Hi Gen!</a:t>
            </a:r>
          </a:p>
          <a:p>
            <a:pPr algn="l"/>
            <a:r>
              <a:rPr lang="en-US" sz="1795" dirty="0">
                <a:solidFill>
                  <a:schemeClr val="tx1">
                    <a:lumMod val="75000"/>
                  </a:schemeClr>
                </a:solidFill>
                <a:latin typeface="Calibri" panose="020F0502020204030204" pitchFamily="34" charset="0"/>
              </a:rPr>
              <a:t/>
            </a:r>
            <a:br>
              <a:rPr lang="en-US" sz="1795" dirty="0">
                <a:solidFill>
                  <a:schemeClr val="tx1">
                    <a:lumMod val="75000"/>
                  </a:schemeClr>
                </a:solidFill>
                <a:latin typeface="Calibri" panose="020F0502020204030204" pitchFamily="34" charset="0"/>
              </a:rPr>
            </a:br>
            <a:r>
              <a:rPr lang="en-US" sz="1795" dirty="0">
                <a:solidFill>
                  <a:schemeClr val="tx1">
                    <a:lumMod val="75000"/>
                  </a:schemeClr>
                </a:solidFill>
                <a:latin typeface="Calibri" panose="020F0502020204030204" pitchFamily="34" charset="0"/>
              </a:rPr>
              <a:t>I hope that you are having a productive week!  Please see the pictures included in this email of J, S, and S2 at their respective internships.  S2 and I went to the Rocky Mount/Franklin County STEP, Inc. office on Monday.  She is pictured here with her swag bag of goodies.  She will officially start her internship with STEP, Inc. once her background checks return.  She continues to work with W of RightNow until that transition happens.</a:t>
            </a:r>
          </a:p>
          <a:p>
            <a:pPr algn="l"/>
            <a:endParaRPr lang="en-US" sz="1795" dirty="0">
              <a:solidFill>
                <a:schemeClr val="tx1">
                  <a:lumMod val="75000"/>
                </a:schemeClr>
              </a:solidFill>
              <a:latin typeface="Calibri" panose="020F0502020204030204" pitchFamily="34" charset="0"/>
            </a:endParaRPr>
          </a:p>
          <a:p>
            <a:pPr algn="l"/>
            <a:r>
              <a:rPr lang="en-US" sz="1795" dirty="0">
                <a:solidFill>
                  <a:schemeClr val="tx1">
                    <a:lumMod val="75000"/>
                  </a:schemeClr>
                </a:solidFill>
                <a:latin typeface="Calibri" panose="020F0502020204030204" pitchFamily="34" charset="0"/>
              </a:rPr>
              <a:t>I stopped by PAC yesterday to see J.  He is doing well!  </a:t>
            </a:r>
            <a:r>
              <a:rPr lang="en-US" sz="1795" b="1" u="sng" dirty="0">
                <a:solidFill>
                  <a:schemeClr val="tx1">
                    <a:lumMod val="75000"/>
                  </a:schemeClr>
                </a:solidFill>
                <a:latin typeface="Calibri" panose="020F0502020204030204" pitchFamily="34" charset="0"/>
              </a:rPr>
              <a:t>I spoke with the owner and received feedback that made me smile with my heart</a:t>
            </a:r>
            <a:r>
              <a:rPr lang="en-US" sz="1795" dirty="0">
                <a:solidFill>
                  <a:schemeClr val="tx1">
                    <a:lumMod val="75000"/>
                  </a:schemeClr>
                </a:solidFill>
                <a:latin typeface="Calibri" panose="020F0502020204030204" pitchFamily="34" charset="0"/>
              </a:rPr>
              <a:t>!  J excelled in the woodworking section.  However, he has the opportunity to work in all departments at PAC.  There's also a possibility for continued work for him there post internship.  WIOA could assist with an OJT.</a:t>
            </a:r>
          </a:p>
          <a:p>
            <a:pPr algn="l"/>
            <a:r>
              <a:rPr lang="en-US" sz="1795" dirty="0">
                <a:solidFill>
                  <a:schemeClr val="tx1">
                    <a:lumMod val="75000"/>
                  </a:schemeClr>
                </a:solidFill>
                <a:latin typeface="Calibri" panose="020F0502020204030204" pitchFamily="34" charset="0"/>
              </a:rPr>
              <a:t/>
            </a:r>
            <a:br>
              <a:rPr lang="en-US" sz="1795" dirty="0">
                <a:solidFill>
                  <a:schemeClr val="tx1">
                    <a:lumMod val="75000"/>
                  </a:schemeClr>
                </a:solidFill>
                <a:latin typeface="Calibri" panose="020F0502020204030204" pitchFamily="34" charset="0"/>
              </a:rPr>
            </a:br>
            <a:r>
              <a:rPr lang="en-US" sz="1795" dirty="0">
                <a:solidFill>
                  <a:schemeClr val="tx1">
                    <a:lumMod val="75000"/>
                  </a:schemeClr>
                </a:solidFill>
                <a:latin typeface="Calibri" panose="020F0502020204030204" pitchFamily="34" charset="0"/>
              </a:rPr>
              <a:t>If you have any additional questions or comments, please do not hesitate to reach out!</a:t>
            </a:r>
          </a:p>
          <a:p>
            <a:pPr algn="l"/>
            <a:endParaRPr lang="en-US" sz="1795" dirty="0">
              <a:solidFill>
                <a:schemeClr val="tx1">
                  <a:lumMod val="75000"/>
                </a:schemeClr>
              </a:solidFill>
              <a:latin typeface="Calibri" panose="020F0502020204030204" pitchFamily="34" charset="0"/>
            </a:endParaRPr>
          </a:p>
          <a:p>
            <a:pPr algn="l"/>
            <a:r>
              <a:rPr lang="en-US" sz="1795" dirty="0">
                <a:solidFill>
                  <a:schemeClr val="tx1">
                    <a:lumMod val="75000"/>
                  </a:schemeClr>
                </a:solidFill>
                <a:latin typeface="Calibri" panose="020F0502020204030204" pitchFamily="34" charset="0"/>
              </a:rPr>
              <a:t>Stay safe and well!</a:t>
            </a:r>
          </a:p>
          <a:p>
            <a:pPr algn="l"/>
            <a:r>
              <a:rPr lang="en-US" sz="1795" dirty="0">
                <a:solidFill>
                  <a:schemeClr val="tx1">
                    <a:lumMod val="75000"/>
                  </a:schemeClr>
                </a:solidFill>
                <a:latin typeface="Calibri" panose="020F0502020204030204" pitchFamily="34" charset="0"/>
              </a:rPr>
              <a:t/>
            </a:r>
            <a:br>
              <a:rPr lang="en-US" sz="1795" dirty="0">
                <a:solidFill>
                  <a:schemeClr val="tx1">
                    <a:lumMod val="75000"/>
                  </a:schemeClr>
                </a:solidFill>
                <a:latin typeface="Calibri" panose="020F0502020204030204" pitchFamily="34" charset="0"/>
              </a:rPr>
            </a:br>
            <a:r>
              <a:rPr lang="en-US" sz="1795" b="1" dirty="0" err="1">
                <a:solidFill>
                  <a:schemeClr val="tx1">
                    <a:lumMod val="75000"/>
                  </a:schemeClr>
                </a:solidFill>
                <a:latin typeface="Arial" panose="020B0604020202020204" pitchFamily="34" charset="0"/>
              </a:rPr>
              <a:t>Sheneka</a:t>
            </a:r>
            <a:r>
              <a:rPr lang="en-US" sz="1795" b="1" dirty="0">
                <a:solidFill>
                  <a:schemeClr val="tx1">
                    <a:lumMod val="75000"/>
                  </a:schemeClr>
                </a:solidFill>
                <a:latin typeface="Arial" panose="020B0604020202020204" pitchFamily="34" charset="0"/>
              </a:rPr>
              <a:t> Hairston</a:t>
            </a:r>
            <a:br>
              <a:rPr lang="en-US" sz="1795" b="1" dirty="0">
                <a:solidFill>
                  <a:schemeClr val="tx1">
                    <a:lumMod val="75000"/>
                  </a:schemeClr>
                </a:solidFill>
                <a:latin typeface="Arial" panose="020B0604020202020204" pitchFamily="34" charset="0"/>
              </a:rPr>
            </a:br>
            <a:r>
              <a:rPr lang="en-US" sz="1795" b="1" dirty="0">
                <a:solidFill>
                  <a:schemeClr val="tx1">
                    <a:lumMod val="75000"/>
                  </a:schemeClr>
                </a:solidFill>
                <a:latin typeface="Arial" panose="020B0604020202020204" pitchFamily="34" charset="0"/>
              </a:rPr>
              <a:t>Career Specialist</a:t>
            </a:r>
            <a:endParaRPr lang="en-US" sz="1795" dirty="0">
              <a:solidFill>
                <a:schemeClr val="tx1">
                  <a:lumMod val="75000"/>
                </a:schemeClr>
              </a:solidFill>
              <a:latin typeface="Times New Roman" panose="02020603050405020304" pitchFamily="18" charset="0"/>
            </a:endParaRPr>
          </a:p>
        </p:txBody>
      </p:sp>
    </p:spTree>
    <p:extLst>
      <p:ext uri="{BB962C8B-B14F-4D97-AF65-F5344CB8AC3E}">
        <p14:creationId xmlns:p14="http://schemas.microsoft.com/office/powerpoint/2010/main" val="311866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AA6A30A-6548-4C69-8075-FB63DB8DC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31379" y="1434479"/>
            <a:ext cx="4310788" cy="3233092"/>
          </a:xfrm>
          <a:prstGeom prst="rect">
            <a:avLst/>
          </a:prstGeom>
        </p:spPr>
      </p:pic>
      <p:pic>
        <p:nvPicPr>
          <p:cNvPr id="11" name="Picture 10">
            <a:extLst>
              <a:ext uri="{FF2B5EF4-FFF2-40B4-BE49-F238E27FC236}">
                <a16:creationId xmlns:a16="http://schemas.microsoft.com/office/drawing/2014/main" id="{EC48B2AB-9226-4835-803D-2674067E9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964187" y="1297034"/>
            <a:ext cx="5310392" cy="3982794"/>
          </a:xfrm>
          <a:prstGeom prst="rect">
            <a:avLst/>
          </a:prstGeom>
        </p:spPr>
      </p:pic>
      <p:pic>
        <p:nvPicPr>
          <p:cNvPr id="15" name="Picture 14">
            <a:extLst>
              <a:ext uri="{FF2B5EF4-FFF2-40B4-BE49-F238E27FC236}">
                <a16:creationId xmlns:a16="http://schemas.microsoft.com/office/drawing/2014/main" id="{0BBF586A-DA59-4F15-A1CE-83266FB202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200741" y="1586806"/>
            <a:ext cx="4779701" cy="3584775"/>
          </a:xfrm>
          <a:prstGeom prst="rect">
            <a:avLst/>
          </a:prstGeom>
        </p:spPr>
      </p:pic>
    </p:spTree>
    <p:extLst>
      <p:ext uri="{BB962C8B-B14F-4D97-AF65-F5344CB8AC3E}">
        <p14:creationId xmlns:p14="http://schemas.microsoft.com/office/powerpoint/2010/main" val="54860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2928D8-7F28-4EF0-8565-F944D8378CD3}"/>
              </a:ext>
            </a:extLst>
          </p:cNvPr>
          <p:cNvSpPr txBox="1"/>
          <p:nvPr/>
        </p:nvSpPr>
        <p:spPr>
          <a:xfrm>
            <a:off x="2402171" y="2143573"/>
            <a:ext cx="6078836" cy="1197359"/>
          </a:xfrm>
          <a:prstGeom prst="rect">
            <a:avLst/>
          </a:prstGeom>
          <a:noFill/>
        </p:spPr>
        <p:txBody>
          <a:bodyPr wrap="square">
            <a:spAutoFit/>
          </a:bodyPr>
          <a:lstStyle/>
          <a:p>
            <a:r>
              <a:rPr lang="en-US" sz="1795" dirty="0">
                <a:latin typeface="Calibri" panose="020F0502020204030204" pitchFamily="34" charset="0"/>
              </a:rPr>
              <a:t>“We have all worked very well together and look at the outcomes.  I couldn't be more proud.” email from WIOA career specialist</a:t>
            </a:r>
            <a:r>
              <a:rPr lang="en-US" sz="1795" dirty="0"/>
              <a:t/>
            </a:r>
            <a:br>
              <a:rPr lang="en-US" sz="1795" dirty="0"/>
            </a:br>
            <a:endParaRPr lang="en-US" sz="1795" dirty="0"/>
          </a:p>
        </p:txBody>
      </p:sp>
      <p:sp>
        <p:nvSpPr>
          <p:cNvPr id="4" name="TextBox 3">
            <a:extLst>
              <a:ext uri="{FF2B5EF4-FFF2-40B4-BE49-F238E27FC236}">
                <a16:creationId xmlns:a16="http://schemas.microsoft.com/office/drawing/2014/main" id="{48C5CA2B-8F79-445D-A06C-4AB40139ABD5}"/>
              </a:ext>
            </a:extLst>
          </p:cNvPr>
          <p:cNvSpPr txBox="1"/>
          <p:nvPr/>
        </p:nvSpPr>
        <p:spPr>
          <a:xfrm>
            <a:off x="2024197" y="858145"/>
            <a:ext cx="7909359" cy="921046"/>
          </a:xfrm>
          <a:prstGeom prst="rect">
            <a:avLst/>
          </a:prstGeom>
          <a:noFill/>
        </p:spPr>
        <p:txBody>
          <a:bodyPr wrap="square" rtlCol="0">
            <a:spAutoFit/>
          </a:bodyPr>
          <a:lstStyle/>
          <a:p>
            <a:r>
              <a:rPr lang="en-US" sz="1795" dirty="0">
                <a:latin typeface="Arial" panose="020B0604020202020204" pitchFamily="34" charset="0"/>
              </a:rPr>
              <a:t>“GCE Program is going great for my 3 recent high school graduates.  One may have a permanent position at ACME therapies once the class ends!” – VRC Cooley    </a:t>
            </a:r>
            <a:endParaRPr lang="en-US" sz="1795" dirty="0"/>
          </a:p>
        </p:txBody>
      </p:sp>
      <p:sp>
        <p:nvSpPr>
          <p:cNvPr id="5" name="TextBox 4">
            <a:extLst>
              <a:ext uri="{FF2B5EF4-FFF2-40B4-BE49-F238E27FC236}">
                <a16:creationId xmlns:a16="http://schemas.microsoft.com/office/drawing/2014/main" id="{D9319D69-88D3-4C70-8FFE-DCDF6E4AB325}"/>
              </a:ext>
            </a:extLst>
          </p:cNvPr>
          <p:cNvSpPr txBox="1"/>
          <p:nvPr/>
        </p:nvSpPr>
        <p:spPr>
          <a:xfrm>
            <a:off x="2876982" y="3429000"/>
            <a:ext cx="5366920" cy="1749986"/>
          </a:xfrm>
          <a:prstGeom prst="rect">
            <a:avLst/>
          </a:prstGeom>
          <a:noFill/>
        </p:spPr>
        <p:txBody>
          <a:bodyPr wrap="square" rtlCol="0">
            <a:spAutoFit/>
          </a:bodyPr>
          <a:lstStyle/>
          <a:p>
            <a:r>
              <a:rPr lang="en-US" sz="1795" dirty="0">
                <a:latin typeface="Arial" panose="020B0604020202020204" pitchFamily="34" charset="0"/>
              </a:rPr>
              <a:t> " I like it because I was able to make new friends and got to work in groups to complete assignments. It helped me to learn to cope with people better when I get a job in my future. I like it because it is very exciting.“  Submitted by Customer S</a:t>
            </a:r>
            <a:endParaRPr lang="en-US" sz="1795" dirty="0"/>
          </a:p>
        </p:txBody>
      </p:sp>
    </p:spTree>
    <p:extLst>
      <p:ext uri="{BB962C8B-B14F-4D97-AF65-F5344CB8AC3E}">
        <p14:creationId xmlns:p14="http://schemas.microsoft.com/office/powerpoint/2010/main" val="229648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4861719" y="1752600"/>
            <a:ext cx="6286499" cy="4953000"/>
          </a:xfrm>
          <a:prstGeom prst="rect">
            <a:avLst/>
          </a:prstGeom>
        </p:spPr>
        <p:txBody>
          <a:bodyPr vert="horz" lIns="0" tIns="45720" rIns="0" bIns="45720" rtlCol="0">
            <a:norm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endParaRPr lang="en-US" dirty="0">
              <a:solidFill>
                <a:schemeClr val="tx1"/>
              </a:solidFill>
            </a:endParaRPr>
          </a:p>
        </p:txBody>
      </p:sp>
      <p:sp>
        <p:nvSpPr>
          <p:cNvPr id="3" name="Title 2"/>
          <p:cNvSpPr>
            <a:spLocks noGrp="1"/>
          </p:cNvSpPr>
          <p:nvPr>
            <p:ph type="title"/>
          </p:nvPr>
        </p:nvSpPr>
        <p:spPr/>
        <p:txBody>
          <a:bodyPr/>
          <a:lstStyle/>
          <a:p>
            <a:pPr algn="ctr"/>
            <a:r>
              <a:rPr lang="en-US" b="1" dirty="0">
                <a:solidFill>
                  <a:schemeClr val="accent5"/>
                </a:solidFill>
              </a:rPr>
              <a:t>IRT Pilot Updates</a:t>
            </a:r>
          </a:p>
        </p:txBody>
      </p:sp>
      <p:sp>
        <p:nvSpPr>
          <p:cNvPr id="6" name="Content Placeholder 5">
            <a:extLst>
              <a:ext uri="{FF2B5EF4-FFF2-40B4-BE49-F238E27FC236}">
                <a16:creationId xmlns:a16="http://schemas.microsoft.com/office/drawing/2014/main" id="{52014E4F-78F2-644D-8B1F-665A26849D64}"/>
              </a:ext>
            </a:extLst>
          </p:cNvPr>
          <p:cNvSpPr>
            <a:spLocks noGrp="1"/>
          </p:cNvSpPr>
          <p:nvPr>
            <p:ph idx="1"/>
          </p:nvPr>
        </p:nvSpPr>
        <p:spPr/>
        <p:txBody>
          <a:bodyPr>
            <a:normAutofit lnSpcReduction="10000"/>
          </a:bodyPr>
          <a:lstStyle/>
          <a:p>
            <a:pPr marL="0" indent="0">
              <a:buNone/>
            </a:pPr>
            <a:r>
              <a:rPr lang="en-US" dirty="0"/>
              <a:t>Virginia Statewide Implementation – Sustainability Plan</a:t>
            </a:r>
          </a:p>
          <a:p>
            <a:r>
              <a:rPr lang="en-US" dirty="0"/>
              <a:t> E3 Influencers Cadre</a:t>
            </a:r>
          </a:p>
          <a:p>
            <a:pPr lvl="1"/>
            <a:r>
              <a:rPr lang="en-US" dirty="0"/>
              <a:t>Range of positions participating representing various areas of the state</a:t>
            </a:r>
          </a:p>
          <a:p>
            <a:r>
              <a:rPr lang="en-US" dirty="0"/>
              <a:t>6 Virtual Training Sessions (2 Hours Each)</a:t>
            </a:r>
          </a:p>
          <a:p>
            <a:pPr lvl="1"/>
            <a:r>
              <a:rPr lang="en-US" dirty="0"/>
              <a:t>Intersection of Disability and Poverty</a:t>
            </a:r>
          </a:p>
          <a:p>
            <a:pPr lvl="1"/>
            <a:r>
              <a:rPr lang="en-US" dirty="0"/>
              <a:t>Partnership Development: Community Based Participatory Research</a:t>
            </a:r>
          </a:p>
          <a:p>
            <a:pPr lvl="1"/>
            <a:r>
              <a:rPr lang="en-US" dirty="0"/>
              <a:t>Partnership Development: Community Academy</a:t>
            </a:r>
          </a:p>
          <a:p>
            <a:pPr lvl="1"/>
            <a:r>
              <a:rPr lang="en-US" dirty="0"/>
              <a:t>Integrated Resource Team Theory and Overview</a:t>
            </a:r>
          </a:p>
          <a:p>
            <a:pPr lvl="1"/>
            <a:r>
              <a:rPr lang="en-US" dirty="0"/>
              <a:t>Integrated Resource Team: Process Mapping and Case Study Exercise</a:t>
            </a:r>
          </a:p>
          <a:p>
            <a:pPr lvl="1"/>
            <a:r>
              <a:rPr lang="en-US" dirty="0"/>
              <a:t>Financial Empowerment </a:t>
            </a:r>
          </a:p>
          <a:p>
            <a:pPr lvl="1"/>
            <a:endParaRPr lang="en-US" dirty="0"/>
          </a:p>
          <a:p>
            <a:endParaRPr lang="en-US" dirty="0"/>
          </a:p>
        </p:txBody>
      </p:sp>
    </p:spTree>
    <p:extLst>
      <p:ext uri="{BB962C8B-B14F-4D97-AF65-F5344CB8AC3E}">
        <p14:creationId xmlns:p14="http://schemas.microsoft.com/office/powerpoint/2010/main" val="1538727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Training\Stout_E3TC\materials\powerpoint\art\knowled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1719" y="2209800"/>
            <a:ext cx="3425152" cy="33909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Content Placeholder 1"/>
          <p:cNvSpPr txBox="1">
            <a:spLocks/>
          </p:cNvSpPr>
          <p:nvPr/>
        </p:nvSpPr>
        <p:spPr>
          <a:xfrm>
            <a:off x="4861719" y="1752600"/>
            <a:ext cx="6286499" cy="4953000"/>
          </a:xfrm>
          <a:prstGeom prst="rect">
            <a:avLst/>
          </a:prstGeom>
        </p:spPr>
        <p:txBody>
          <a:bodyPr vert="horz" lIns="0" tIns="45720" rIns="0" bIns="45720" rtlCol="0">
            <a:norm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endParaRPr lang="en-US" dirty="0">
              <a:solidFill>
                <a:schemeClr val="tx1"/>
              </a:solidFill>
            </a:endParaRPr>
          </a:p>
        </p:txBody>
      </p:sp>
      <p:sp>
        <p:nvSpPr>
          <p:cNvPr id="3" name="Title 2"/>
          <p:cNvSpPr>
            <a:spLocks noGrp="1"/>
          </p:cNvSpPr>
          <p:nvPr>
            <p:ph type="title"/>
          </p:nvPr>
        </p:nvSpPr>
        <p:spPr>
          <a:xfrm>
            <a:off x="1661319" y="304800"/>
            <a:ext cx="9579942" cy="838200"/>
          </a:xfrm>
        </p:spPr>
        <p:txBody>
          <a:bodyPr/>
          <a:lstStyle/>
          <a:p>
            <a:pPr algn="ctr"/>
            <a:r>
              <a:rPr lang="en-US" b="1" dirty="0">
                <a:solidFill>
                  <a:schemeClr val="accent5"/>
                </a:solidFill>
              </a:rPr>
              <a:t>Questions</a:t>
            </a:r>
          </a:p>
        </p:txBody>
      </p:sp>
    </p:spTree>
    <p:extLst>
      <p:ext uri="{BB962C8B-B14F-4D97-AF65-F5344CB8AC3E}">
        <p14:creationId xmlns:p14="http://schemas.microsoft.com/office/powerpoint/2010/main" val="516262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1105" y="381001"/>
            <a:ext cx="9667614" cy="762000"/>
          </a:xfrm>
        </p:spPr>
        <p:txBody>
          <a:bodyPr>
            <a:normAutofit fontScale="90000"/>
          </a:bodyPr>
          <a:lstStyle/>
          <a:p>
            <a:r>
              <a:rPr lang="en-US" b="1" dirty="0">
                <a:cs typeface="Times New Roman" panose="02020603050405020304" pitchFamily="18" charset="0"/>
              </a:rPr>
              <a:t/>
            </a:r>
            <a:br>
              <a:rPr lang="en-US" b="1" dirty="0">
                <a:cs typeface="Times New Roman" panose="02020603050405020304" pitchFamily="18" charset="0"/>
              </a:rPr>
            </a:br>
            <a:r>
              <a:rPr lang="en-US" b="1" dirty="0">
                <a:cs typeface="Times New Roman" panose="02020603050405020304" pitchFamily="18" charset="0"/>
              </a:rPr>
              <a:t/>
            </a:r>
            <a:br>
              <a:rPr lang="en-US" b="1" dirty="0">
                <a:cs typeface="Times New Roman" panose="02020603050405020304" pitchFamily="18" charset="0"/>
              </a:rPr>
            </a:br>
            <a:r>
              <a:rPr lang="en-US" b="1" dirty="0">
                <a:cs typeface="Times New Roman" panose="02020603050405020304" pitchFamily="18" charset="0"/>
              </a:rPr>
              <a:t/>
            </a:r>
            <a:br>
              <a:rPr lang="en-US" b="1" dirty="0">
                <a:cs typeface="Times New Roman" panose="02020603050405020304" pitchFamily="18" charset="0"/>
              </a:rPr>
            </a:br>
            <a:r>
              <a:rPr lang="en-US" b="1" dirty="0">
                <a:cs typeface="Times New Roman" panose="02020603050405020304" pitchFamily="18" charset="0"/>
              </a:rPr>
              <a:t/>
            </a:r>
            <a:br>
              <a:rPr lang="en-US" b="1" dirty="0">
                <a:cs typeface="Times New Roman" panose="02020603050405020304" pitchFamily="18" charset="0"/>
              </a:rPr>
            </a:br>
            <a:r>
              <a:rPr lang="en-US" b="1" dirty="0">
                <a:cs typeface="Times New Roman" panose="02020603050405020304" pitchFamily="18" charset="0"/>
              </a:rPr>
              <a:t/>
            </a:r>
            <a:br>
              <a:rPr lang="en-US" b="1" dirty="0">
                <a:cs typeface="Times New Roman" panose="02020603050405020304" pitchFamily="18" charset="0"/>
              </a:rPr>
            </a:br>
            <a:r>
              <a:rPr lang="en-US" b="1" dirty="0">
                <a:cs typeface="Times New Roman" panose="02020603050405020304" pitchFamily="18" charset="0"/>
              </a:rPr>
              <a:t/>
            </a:r>
            <a:br>
              <a:rPr lang="en-US" b="1" dirty="0">
                <a:cs typeface="Times New Roman" panose="02020603050405020304" pitchFamily="18" charset="0"/>
              </a:rPr>
            </a:br>
            <a:r>
              <a:rPr lang="en-US" b="1" dirty="0">
                <a:cs typeface="Times New Roman" panose="02020603050405020304" pitchFamily="18" charset="0"/>
              </a:rPr>
              <a:t/>
            </a:r>
            <a:br>
              <a:rPr lang="en-US" b="1" dirty="0">
                <a:cs typeface="Times New Roman" panose="02020603050405020304" pitchFamily="18" charset="0"/>
              </a:rPr>
            </a:br>
            <a:r>
              <a:rPr lang="en-US" b="1" dirty="0">
                <a:cs typeface="Times New Roman" panose="02020603050405020304" pitchFamily="18" charset="0"/>
              </a:rPr>
              <a:t/>
            </a:r>
            <a:br>
              <a:rPr lang="en-US" b="1" dirty="0">
                <a:cs typeface="Times New Roman" panose="02020603050405020304" pitchFamily="18" charset="0"/>
              </a:rPr>
            </a:br>
            <a:r>
              <a:rPr lang="en-US" b="1" dirty="0">
                <a:cs typeface="Times New Roman" panose="02020603050405020304" pitchFamily="18" charset="0"/>
              </a:rPr>
              <a:t/>
            </a:r>
            <a:br>
              <a:rPr lang="en-US" b="1" dirty="0">
                <a:cs typeface="Times New Roman" panose="02020603050405020304" pitchFamily="18" charset="0"/>
              </a:rPr>
            </a:br>
            <a:r>
              <a:rPr lang="en-US" b="1" dirty="0">
                <a:cs typeface="Times New Roman" panose="02020603050405020304" pitchFamily="18" charset="0"/>
              </a:rPr>
              <a:t/>
            </a:r>
            <a:br>
              <a:rPr lang="en-US" b="1" dirty="0">
                <a:cs typeface="Times New Roman" panose="02020603050405020304" pitchFamily="18" charset="0"/>
              </a:rPr>
            </a:br>
            <a:r>
              <a:rPr lang="en-US" sz="4800" b="1" dirty="0">
                <a:solidFill>
                  <a:schemeClr val="accent5"/>
                </a:solidFill>
                <a:cs typeface="Times New Roman" panose="02020603050405020304" pitchFamily="18" charset="0"/>
              </a:rPr>
              <a:t/>
            </a:r>
            <a:br>
              <a:rPr lang="en-US" sz="4800" b="1" dirty="0">
                <a:solidFill>
                  <a:schemeClr val="accent5"/>
                </a:solidFill>
                <a:cs typeface="Times New Roman" panose="02020603050405020304" pitchFamily="18" charset="0"/>
              </a:rPr>
            </a:br>
            <a:r>
              <a:rPr lang="en-US" b="1" dirty="0">
                <a:cs typeface="Times New Roman" panose="02020603050405020304" pitchFamily="18" charset="0"/>
              </a:rPr>
              <a:t>Contact:                          </a:t>
            </a:r>
            <a:r>
              <a:rPr lang="en-US" sz="4800" b="1" dirty="0">
                <a:solidFill>
                  <a:schemeClr val="accent5"/>
                </a:solidFill>
                <a:cs typeface="Times New Roman" panose="02020603050405020304" pitchFamily="18" charset="0"/>
              </a:rPr>
              <a:t>web: </a:t>
            </a:r>
            <a:r>
              <a:rPr lang="en-US" sz="4800" b="1" dirty="0">
                <a:solidFill>
                  <a:schemeClr val="accent5"/>
                </a:solidFill>
                <a:cs typeface="Times New Roman" panose="02020603050405020304" pitchFamily="18" charset="0"/>
                <a:hlinkClick r:id="rId4"/>
              </a:rPr>
              <a:t>projecte3.com</a:t>
            </a:r>
            <a:endParaRPr lang="en-US" b="1" dirty="0">
              <a:cs typeface="Times New Roman" panose="02020603050405020304" pitchFamily="18" charset="0"/>
            </a:endParaRPr>
          </a:p>
        </p:txBody>
      </p:sp>
      <p:sp>
        <p:nvSpPr>
          <p:cNvPr id="2" name="Content Placeholder 1"/>
          <p:cNvSpPr>
            <a:spLocks noGrp="1"/>
          </p:cNvSpPr>
          <p:nvPr>
            <p:ph idx="1"/>
          </p:nvPr>
        </p:nvSpPr>
        <p:spPr>
          <a:xfrm>
            <a:off x="1737519" y="1371601"/>
            <a:ext cx="9601200" cy="4419599"/>
          </a:xfrm>
        </p:spPr>
        <p:txBody>
          <a:bodyPr>
            <a:normAutofit fontScale="25000" lnSpcReduction="20000"/>
          </a:bodyPr>
          <a:lstStyle/>
          <a:p>
            <a:pPr marL="0" indent="0">
              <a:lnSpc>
                <a:spcPct val="110000"/>
              </a:lnSpc>
              <a:spcBef>
                <a:spcPts val="0"/>
              </a:spcBef>
              <a:buNone/>
            </a:pPr>
            <a:r>
              <a:rPr lang="en-US" sz="9600" b="1" dirty="0">
                <a:solidFill>
                  <a:schemeClr val="tx1">
                    <a:lumMod val="50000"/>
                  </a:schemeClr>
                </a:solidFill>
                <a:cs typeface="Times New Roman" panose="02020603050405020304" pitchFamily="18" charset="0"/>
              </a:rPr>
              <a:t>Brian Ingram, National Disability Institute (NDI)</a:t>
            </a:r>
            <a:endParaRPr lang="en-US" sz="9600" dirty="0">
              <a:solidFill>
                <a:schemeClr val="tx1">
                  <a:lumMod val="50000"/>
                </a:schemeClr>
              </a:solidFill>
              <a:cs typeface="Times New Roman" panose="02020603050405020304" pitchFamily="18" charset="0"/>
            </a:endParaRPr>
          </a:p>
          <a:p>
            <a:pPr marL="0" indent="0">
              <a:lnSpc>
                <a:spcPct val="110000"/>
              </a:lnSpc>
              <a:spcBef>
                <a:spcPts val="0"/>
              </a:spcBef>
              <a:buNone/>
            </a:pPr>
            <a:r>
              <a:rPr lang="en-US" sz="9600" b="0" dirty="0">
                <a:solidFill>
                  <a:schemeClr val="tx1">
                    <a:lumMod val="50000"/>
                  </a:schemeClr>
                </a:solidFill>
                <a:cs typeface="Times New Roman" panose="02020603050405020304" pitchFamily="18" charset="0"/>
              </a:rPr>
              <a:t>Email: bingram@ndi-inc.org</a:t>
            </a:r>
          </a:p>
          <a:p>
            <a:pPr marL="0" indent="0">
              <a:lnSpc>
                <a:spcPct val="110000"/>
              </a:lnSpc>
              <a:spcBef>
                <a:spcPts val="0"/>
              </a:spcBef>
              <a:buNone/>
            </a:pPr>
            <a:endParaRPr lang="en-US" sz="9600" b="0" dirty="0">
              <a:solidFill>
                <a:schemeClr val="tx1">
                  <a:lumMod val="50000"/>
                </a:schemeClr>
              </a:solidFill>
              <a:cs typeface="Times New Roman" panose="02020603050405020304" pitchFamily="18" charset="0"/>
            </a:endParaRPr>
          </a:p>
          <a:p>
            <a:pPr marL="0" indent="0">
              <a:lnSpc>
                <a:spcPct val="110000"/>
              </a:lnSpc>
              <a:spcBef>
                <a:spcPts val="0"/>
              </a:spcBef>
              <a:buNone/>
            </a:pPr>
            <a:r>
              <a:rPr lang="en-US" sz="9600" dirty="0">
                <a:solidFill>
                  <a:schemeClr val="tx1">
                    <a:lumMod val="50000"/>
                  </a:schemeClr>
                </a:solidFill>
                <a:cs typeface="Times New Roman" panose="02020603050405020304" pitchFamily="18" charset="0"/>
              </a:rPr>
              <a:t>DJ Ralston, George Washington University</a:t>
            </a:r>
          </a:p>
          <a:p>
            <a:pPr marL="0" indent="0">
              <a:lnSpc>
                <a:spcPct val="110000"/>
              </a:lnSpc>
              <a:spcBef>
                <a:spcPts val="0"/>
              </a:spcBef>
              <a:buNone/>
            </a:pPr>
            <a:r>
              <a:rPr lang="en-US" sz="9600" b="0" dirty="0">
                <a:solidFill>
                  <a:schemeClr val="tx1">
                    <a:lumMod val="50000"/>
                  </a:schemeClr>
                </a:solidFill>
                <a:cs typeface="Times New Roman" panose="02020603050405020304" pitchFamily="18" charset="0"/>
              </a:rPr>
              <a:t>Email: djralston@gwu.edu</a:t>
            </a:r>
          </a:p>
          <a:p>
            <a:pPr marL="0" indent="0">
              <a:lnSpc>
                <a:spcPct val="110000"/>
              </a:lnSpc>
              <a:spcBef>
                <a:spcPts val="0"/>
              </a:spcBef>
              <a:buNone/>
            </a:pPr>
            <a:endParaRPr lang="en-US" sz="9600" dirty="0">
              <a:solidFill>
                <a:schemeClr val="tx1">
                  <a:lumMod val="50000"/>
                </a:schemeClr>
              </a:solidFill>
              <a:cs typeface="Times New Roman" panose="02020603050405020304" pitchFamily="18" charset="0"/>
            </a:endParaRPr>
          </a:p>
          <a:p>
            <a:pPr marL="0" indent="0">
              <a:lnSpc>
                <a:spcPct val="110000"/>
              </a:lnSpc>
              <a:spcBef>
                <a:spcPts val="0"/>
              </a:spcBef>
              <a:buNone/>
            </a:pPr>
            <a:r>
              <a:rPr lang="en-US" sz="9600" dirty="0">
                <a:solidFill>
                  <a:schemeClr val="tx1">
                    <a:lumMod val="50000"/>
                  </a:schemeClr>
                </a:solidFill>
                <a:cs typeface="Times New Roman" panose="02020603050405020304" pitchFamily="18" charset="0"/>
              </a:rPr>
              <a:t>John C. Walsh, Southern University and A&amp;M College</a:t>
            </a:r>
          </a:p>
          <a:p>
            <a:pPr marL="0" indent="0">
              <a:lnSpc>
                <a:spcPct val="110000"/>
              </a:lnSpc>
              <a:spcBef>
                <a:spcPts val="0"/>
              </a:spcBef>
              <a:buNone/>
            </a:pPr>
            <a:r>
              <a:rPr lang="en-US" sz="9600" b="0" dirty="0">
                <a:solidFill>
                  <a:schemeClr val="tx1">
                    <a:lumMod val="50000"/>
                  </a:schemeClr>
                </a:solidFill>
                <a:cs typeface="Times New Roman" panose="02020603050405020304" pitchFamily="18" charset="0"/>
              </a:rPr>
              <a:t>Email: john_walsh@subr.edu</a:t>
            </a:r>
          </a:p>
          <a:p>
            <a:pPr marL="0" indent="0">
              <a:lnSpc>
                <a:spcPct val="110000"/>
              </a:lnSpc>
              <a:spcBef>
                <a:spcPts val="0"/>
              </a:spcBef>
              <a:buNone/>
            </a:pPr>
            <a:endParaRPr lang="en-US" sz="9600" dirty="0">
              <a:solidFill>
                <a:schemeClr val="tx1">
                  <a:lumMod val="50000"/>
                </a:schemeClr>
              </a:solidFill>
              <a:cs typeface="Times New Roman" panose="02020603050405020304" pitchFamily="18" charset="0"/>
            </a:endParaRPr>
          </a:p>
          <a:p>
            <a:pPr marL="0" indent="0">
              <a:lnSpc>
                <a:spcPct val="110000"/>
              </a:lnSpc>
              <a:spcBef>
                <a:spcPts val="0"/>
              </a:spcBef>
              <a:buNone/>
            </a:pPr>
            <a:r>
              <a:rPr lang="en-US" sz="9600" dirty="0">
                <a:solidFill>
                  <a:srgbClr val="000000"/>
                </a:solidFill>
                <a:cs typeface="Times New Roman" panose="02020603050405020304" pitchFamily="18" charset="0"/>
              </a:rPr>
              <a:t>Southern University and A&amp;M College</a:t>
            </a:r>
          </a:p>
          <a:p>
            <a:pPr marL="0" indent="0">
              <a:lnSpc>
                <a:spcPct val="110000"/>
              </a:lnSpc>
              <a:spcBef>
                <a:spcPts val="0"/>
              </a:spcBef>
              <a:buNone/>
            </a:pPr>
            <a:r>
              <a:rPr lang="en-US" sz="9600" b="0" dirty="0">
                <a:solidFill>
                  <a:srgbClr val="000000"/>
                </a:solidFill>
                <a:cs typeface="Times New Roman" panose="02020603050405020304" pitchFamily="18" charset="0"/>
              </a:rPr>
              <a:t>Department of Rehabilitation and Disability Studies</a:t>
            </a:r>
          </a:p>
          <a:p>
            <a:pPr marL="0" indent="0">
              <a:lnSpc>
                <a:spcPct val="110000"/>
              </a:lnSpc>
              <a:spcBef>
                <a:spcPts val="0"/>
              </a:spcBef>
              <a:buNone/>
            </a:pPr>
            <a:r>
              <a:rPr lang="en-US" sz="9600" b="0" dirty="0">
                <a:solidFill>
                  <a:srgbClr val="000000"/>
                </a:solidFill>
                <a:cs typeface="Times New Roman" panose="02020603050405020304" pitchFamily="18" charset="0"/>
              </a:rPr>
              <a:t>Baton Rouge, Louisiana  70813</a:t>
            </a:r>
          </a:p>
          <a:p>
            <a:pPr marL="0" indent="0">
              <a:lnSpc>
                <a:spcPct val="110000"/>
              </a:lnSpc>
              <a:spcBef>
                <a:spcPts val="0"/>
              </a:spcBef>
              <a:buNone/>
            </a:pPr>
            <a:endParaRPr lang="en-US" sz="9600" dirty="0">
              <a:cs typeface="Times New Roman" panose="02020603050405020304" pitchFamily="18" charset="0"/>
            </a:endParaRPr>
          </a:p>
          <a:p>
            <a:pPr marL="0" indent="0">
              <a:lnSpc>
                <a:spcPct val="110000"/>
              </a:lnSpc>
              <a:spcBef>
                <a:spcPts val="0"/>
              </a:spcBef>
              <a:buNone/>
            </a:pPr>
            <a:endParaRPr lang="en-US" sz="6000" dirty="0">
              <a:cs typeface="Times New Roman" panose="02020603050405020304" pitchFamily="18" charset="0"/>
            </a:endParaRPr>
          </a:p>
          <a:p>
            <a:pPr marL="0" indent="0">
              <a:lnSpc>
                <a:spcPct val="110000"/>
              </a:lnSpc>
              <a:spcBef>
                <a:spcPts val="0"/>
              </a:spcBef>
              <a:buNone/>
            </a:pPr>
            <a:r>
              <a:rPr lang="en-US" sz="6000" dirty="0">
                <a:cs typeface="Times New Roman" panose="02020603050405020304" pitchFamily="18" charset="0"/>
              </a:rPr>
              <a:t>	                         </a:t>
            </a:r>
          </a:p>
          <a:p>
            <a:pPr marL="0" indent="0">
              <a:lnSpc>
                <a:spcPct val="110000"/>
              </a:lnSpc>
              <a:buNone/>
            </a:pPr>
            <a:endParaRPr lang="en-US" sz="2800" dirty="0"/>
          </a:p>
        </p:txBody>
      </p:sp>
      <p:sp>
        <p:nvSpPr>
          <p:cNvPr id="5" name="TextBox 4"/>
          <p:cNvSpPr txBox="1"/>
          <p:nvPr/>
        </p:nvSpPr>
        <p:spPr>
          <a:xfrm>
            <a:off x="365919" y="6059269"/>
            <a:ext cx="11353800" cy="646331"/>
          </a:xfrm>
          <a:prstGeom prst="rect">
            <a:avLst/>
          </a:prstGeom>
          <a:noFill/>
        </p:spPr>
        <p:txBody>
          <a:bodyPr wrap="square" rtlCol="0">
            <a:spAutoFit/>
          </a:bodyPr>
          <a:lstStyle/>
          <a:p>
            <a:r>
              <a:rPr lang="en-US" i="1" dirty="0">
                <a:solidFill>
                  <a:schemeClr val="accent1"/>
                </a:solidFill>
              </a:rPr>
              <a:t>The Vocational Rehabilitation Technical Assistance Center: Targeted Communities (VR-TAC-TC) is established under a grant from the Department of Education, Rehabilitation Services Administration (RSA) award CFDA H84.264F15003.</a:t>
            </a:r>
          </a:p>
        </p:txBody>
      </p:sp>
    </p:spTree>
    <p:custDataLst>
      <p:tags r:id="rId1"/>
    </p:custDataLst>
    <p:extLst>
      <p:ext uri="{BB962C8B-B14F-4D97-AF65-F5344CB8AC3E}">
        <p14:creationId xmlns:p14="http://schemas.microsoft.com/office/powerpoint/2010/main" val="3415870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Training\Stout_E3TC\materials\powerpoint\art\knowled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1138" y="1816100"/>
            <a:ext cx="3810000" cy="37719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094568" y="1981200"/>
            <a:ext cx="5900752" cy="2343912"/>
          </a:xfrm>
        </p:spPr>
        <p:txBody>
          <a:bodyPr/>
          <a:lstStyle/>
          <a:p>
            <a:r>
              <a:rPr lang="en-US" dirty="0"/>
              <a:t>Overview of IRT Model</a:t>
            </a:r>
          </a:p>
        </p:txBody>
      </p:sp>
    </p:spTree>
    <p:extLst>
      <p:ext uri="{BB962C8B-B14F-4D97-AF65-F5344CB8AC3E}">
        <p14:creationId xmlns:p14="http://schemas.microsoft.com/office/powerpoint/2010/main" val="704939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5659" y="1636939"/>
            <a:ext cx="10739260" cy="4186061"/>
          </a:xfrm>
        </p:spPr>
        <p:txBody>
          <a:bodyPr>
            <a:normAutofit lnSpcReduction="10000"/>
          </a:bodyPr>
          <a:lstStyle/>
          <a:p>
            <a:pPr>
              <a:buFont typeface="Wingdings 3" pitchFamily="18" charset="2"/>
              <a:buChar char=""/>
              <a:defRPr/>
            </a:pPr>
            <a:r>
              <a:rPr lang="en-US" sz="2400" b="0" dirty="0">
                <a:cs typeface="Arial" charset="0"/>
              </a:rPr>
              <a:t>An IRT is initiated on behalf of an individual consumer who is experiencing multiple challenges to employment in order to address that one individual’s specific needs. </a:t>
            </a:r>
          </a:p>
          <a:p>
            <a:pPr>
              <a:buFont typeface="Wingdings 3" pitchFamily="18" charset="2"/>
              <a:buChar char=""/>
              <a:defRPr/>
            </a:pPr>
            <a:r>
              <a:rPr lang="en-US" sz="2400" b="0" dirty="0">
                <a:cs typeface="Arial" charset="0"/>
              </a:rPr>
              <a:t>It brings together a team of diversified service providers, including community and partner agencies and other core partners, who work together with the individual consumer to strategize on how services can be coordinated to reach and maintain an employment goal. </a:t>
            </a:r>
          </a:p>
          <a:p>
            <a:pPr>
              <a:buFont typeface="Wingdings 3" pitchFamily="18" charset="2"/>
              <a:buChar char=""/>
              <a:defRPr/>
            </a:pPr>
            <a:r>
              <a:rPr lang="en-US" sz="2400" b="0" dirty="0">
                <a:cs typeface="Arial" charset="0"/>
              </a:rPr>
              <a:t>The consumer along with the team of service providers come together to establish three main components:</a:t>
            </a:r>
            <a:endParaRPr lang="en-US" sz="2400" b="0" dirty="0"/>
          </a:p>
          <a:p>
            <a:pPr lvl="1">
              <a:buFont typeface="Wingdings 3" pitchFamily="18" charset="2"/>
              <a:buChar char=""/>
              <a:defRPr/>
            </a:pPr>
            <a:r>
              <a:rPr lang="en-US" dirty="0">
                <a:cs typeface="Arial" charset="0"/>
              </a:rPr>
              <a:t>Consumer-identified, mutually agreed upon, employment goal</a:t>
            </a:r>
          </a:p>
          <a:p>
            <a:pPr lvl="1">
              <a:buFont typeface="Wingdings 3" pitchFamily="18" charset="2"/>
              <a:buChar char=""/>
              <a:defRPr/>
            </a:pPr>
            <a:r>
              <a:rPr lang="en-US" dirty="0">
                <a:cs typeface="Arial" charset="0"/>
              </a:rPr>
              <a:t>Lines of Communication</a:t>
            </a:r>
          </a:p>
          <a:p>
            <a:pPr lvl="1">
              <a:buFont typeface="Wingdings 3" pitchFamily="18" charset="2"/>
              <a:buChar char=""/>
              <a:defRPr/>
            </a:pPr>
            <a:r>
              <a:rPr lang="en-US" dirty="0">
                <a:cs typeface="Arial" charset="0"/>
              </a:rPr>
              <a:t>Sequence of Services</a:t>
            </a:r>
          </a:p>
          <a:p>
            <a:pPr lvl="1">
              <a:buFont typeface="Wingdings 3" pitchFamily="18" charset="2"/>
              <a:buChar char=""/>
              <a:defRPr/>
            </a:pPr>
            <a:endParaRPr lang="en-US" dirty="0">
              <a:latin typeface="Arial" charset="0"/>
              <a:cs typeface="Arial" charset="0"/>
            </a:endParaRPr>
          </a:p>
        </p:txBody>
      </p:sp>
      <p:sp>
        <p:nvSpPr>
          <p:cNvPr id="3" name="Title 2"/>
          <p:cNvSpPr>
            <a:spLocks noGrp="1"/>
          </p:cNvSpPr>
          <p:nvPr>
            <p:ph type="title"/>
          </p:nvPr>
        </p:nvSpPr>
        <p:spPr>
          <a:xfrm>
            <a:off x="675659" y="616576"/>
            <a:ext cx="8575400" cy="792691"/>
          </a:xfrm>
        </p:spPr>
        <p:txBody>
          <a:bodyPr>
            <a:noAutofit/>
          </a:bodyPr>
          <a:lstStyle/>
          <a:p>
            <a:pPr algn="ctr"/>
            <a:r>
              <a:rPr lang="en-US" sz="3990" b="1" dirty="0">
                <a:cs typeface="Times New Roman" panose="02020603050405020304" pitchFamily="18" charset="0"/>
              </a:rPr>
              <a:t>What is an IRT?</a:t>
            </a:r>
          </a:p>
        </p:txBody>
      </p:sp>
    </p:spTree>
    <p:extLst>
      <p:ext uri="{BB962C8B-B14F-4D97-AF65-F5344CB8AC3E}">
        <p14:creationId xmlns:p14="http://schemas.microsoft.com/office/powerpoint/2010/main" val="400945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5425" y="1647798"/>
            <a:ext cx="10297094" cy="4829202"/>
          </a:xfrm>
        </p:spPr>
        <p:txBody>
          <a:bodyPr>
            <a:normAutofit/>
          </a:bodyPr>
          <a:lstStyle/>
          <a:p>
            <a:pPr>
              <a:buFont typeface="Wingdings 3" pitchFamily="18" charset="2"/>
              <a:buChar char=""/>
              <a:defRPr/>
            </a:pPr>
            <a:r>
              <a:rPr lang="en-US" sz="2800" b="0" dirty="0">
                <a:cs typeface="Arial" charset="0"/>
              </a:rPr>
              <a:t>The Integrated Resource Team is an informal agreement between a consumer and the systems providing services to that consumer, allowing the members to coordinate services at the individual consumer level around a shared employment goal.</a:t>
            </a:r>
          </a:p>
          <a:p>
            <a:pPr>
              <a:buFont typeface="Wingdings 3" pitchFamily="18" charset="2"/>
              <a:buChar char=""/>
              <a:defRPr/>
            </a:pPr>
            <a:r>
              <a:rPr lang="en-US" sz="2800" b="0" dirty="0">
                <a:cs typeface="Arial" charset="0"/>
              </a:rPr>
              <a:t>This “team” approach promotes greater systems collaboration and increases cross-agency education and accountability of all parties involved in the IRT, including the consumer.</a:t>
            </a:r>
          </a:p>
          <a:p>
            <a:pPr>
              <a:buFont typeface="Wingdings 3" pitchFamily="18" charset="2"/>
              <a:buChar char=""/>
              <a:defRPr/>
            </a:pPr>
            <a:r>
              <a:rPr lang="en-US" sz="2800" b="0" dirty="0">
                <a:cs typeface="Arial" charset="0"/>
              </a:rPr>
              <a:t>Additionally, all IRT members may collectively gain credit for the consumer’s employment outcome.</a:t>
            </a:r>
          </a:p>
        </p:txBody>
      </p:sp>
      <p:sp>
        <p:nvSpPr>
          <p:cNvPr id="3" name="Title 2"/>
          <p:cNvSpPr>
            <a:spLocks noGrp="1"/>
          </p:cNvSpPr>
          <p:nvPr>
            <p:ph type="title"/>
          </p:nvPr>
        </p:nvSpPr>
        <p:spPr>
          <a:xfrm>
            <a:off x="675659" y="616576"/>
            <a:ext cx="8575400" cy="792691"/>
          </a:xfrm>
        </p:spPr>
        <p:txBody>
          <a:bodyPr>
            <a:noAutofit/>
          </a:bodyPr>
          <a:lstStyle/>
          <a:p>
            <a:pPr algn="ctr"/>
            <a:r>
              <a:rPr lang="en-US" sz="3990" b="1" dirty="0">
                <a:cs typeface="Times New Roman" panose="02020603050405020304" pitchFamily="18" charset="0"/>
              </a:rPr>
              <a:t>What is an IRT? (Continued)</a:t>
            </a:r>
          </a:p>
        </p:txBody>
      </p:sp>
    </p:spTree>
    <p:extLst>
      <p:ext uri="{BB962C8B-B14F-4D97-AF65-F5344CB8AC3E}">
        <p14:creationId xmlns:p14="http://schemas.microsoft.com/office/powerpoint/2010/main" val="397712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59419" y="1643635"/>
            <a:ext cx="9879299" cy="4186061"/>
          </a:xfrm>
        </p:spPr>
        <p:txBody>
          <a:bodyPr>
            <a:normAutofit/>
          </a:bodyPr>
          <a:lstStyle/>
          <a:p>
            <a:pPr marL="107680" lvl="1" indent="0">
              <a:spcBef>
                <a:spcPts val="399"/>
              </a:spcBef>
              <a:buSzPct val="68000"/>
              <a:buNone/>
              <a:defRPr/>
            </a:pPr>
            <a:r>
              <a:rPr lang="en-US" sz="2800" dirty="0">
                <a:cs typeface="Arial" charset="0"/>
              </a:rPr>
              <a:t>An IRT is an approach used for an INDIVIDUAL consumer.</a:t>
            </a:r>
          </a:p>
          <a:p>
            <a:pPr marL="761679" lvl="2" indent="-254949">
              <a:spcBef>
                <a:spcPts val="399"/>
              </a:spcBef>
              <a:buSzPct val="68000"/>
              <a:buFont typeface="Wingdings 3" pitchFamily="18" charset="2"/>
              <a:buChar char=""/>
              <a:defRPr/>
            </a:pPr>
            <a:r>
              <a:rPr lang="en-US" sz="2800" dirty="0">
                <a:cs typeface="Arial" charset="0"/>
              </a:rPr>
              <a:t>An IRT is </a:t>
            </a:r>
            <a:r>
              <a:rPr lang="en-US" sz="2800" i="1" dirty="0">
                <a:cs typeface="Arial" charset="0"/>
              </a:rPr>
              <a:t>NOT</a:t>
            </a:r>
            <a:r>
              <a:rPr lang="en-US" sz="2800" dirty="0">
                <a:cs typeface="Arial" charset="0"/>
              </a:rPr>
              <a:t> an interagency committee consisting of various disability/community agencies that focus on systems collaboration.</a:t>
            </a:r>
          </a:p>
          <a:p>
            <a:pPr marL="761679" lvl="2" indent="-254949">
              <a:spcBef>
                <a:spcPts val="399"/>
              </a:spcBef>
              <a:buSzPct val="68000"/>
              <a:buFont typeface="Wingdings 3" pitchFamily="18" charset="2"/>
              <a:buChar char=""/>
              <a:defRPr/>
            </a:pPr>
            <a:endParaRPr lang="en-US" sz="2800" dirty="0">
              <a:cs typeface="Arial" charset="0"/>
            </a:endParaRPr>
          </a:p>
          <a:p>
            <a:pPr marL="107680" lvl="1" indent="0">
              <a:spcBef>
                <a:spcPts val="399"/>
              </a:spcBef>
              <a:buSzPct val="68000"/>
              <a:buNone/>
              <a:defRPr/>
            </a:pPr>
            <a:r>
              <a:rPr lang="en-US" sz="2800" dirty="0">
                <a:cs typeface="Arial" charset="0"/>
              </a:rPr>
              <a:t>The main purpose of an IRT is EMPLOYMENT</a:t>
            </a:r>
          </a:p>
          <a:p>
            <a:pPr marL="761679" lvl="2" indent="-254949">
              <a:spcBef>
                <a:spcPts val="399"/>
              </a:spcBef>
              <a:buSzPct val="68000"/>
              <a:buFont typeface="Wingdings 3" pitchFamily="18" charset="2"/>
              <a:buChar char=""/>
              <a:defRPr/>
            </a:pPr>
            <a:r>
              <a:rPr lang="en-US" sz="2800" dirty="0">
                <a:cs typeface="Arial" charset="0"/>
              </a:rPr>
              <a:t>The main purpose of an IRT is </a:t>
            </a:r>
            <a:r>
              <a:rPr lang="en-US" sz="2800" i="1" dirty="0">
                <a:cs typeface="Arial" charset="0"/>
              </a:rPr>
              <a:t>NOT</a:t>
            </a:r>
            <a:r>
              <a:rPr lang="en-US" sz="2800" dirty="0">
                <a:cs typeface="Arial" charset="0"/>
              </a:rPr>
              <a:t> resource mapping or to assist an individual to learn about various agency resources.</a:t>
            </a:r>
          </a:p>
          <a:p>
            <a:endParaRPr lang="en-US" sz="1995" dirty="0"/>
          </a:p>
        </p:txBody>
      </p:sp>
      <p:sp>
        <p:nvSpPr>
          <p:cNvPr id="3" name="Title 2"/>
          <p:cNvSpPr>
            <a:spLocks noGrp="1"/>
          </p:cNvSpPr>
          <p:nvPr>
            <p:ph type="title"/>
          </p:nvPr>
        </p:nvSpPr>
        <p:spPr>
          <a:xfrm>
            <a:off x="706254" y="616576"/>
            <a:ext cx="8575400" cy="792691"/>
          </a:xfrm>
        </p:spPr>
        <p:txBody>
          <a:bodyPr>
            <a:noAutofit/>
          </a:bodyPr>
          <a:lstStyle/>
          <a:p>
            <a:pPr algn="ctr"/>
            <a:r>
              <a:rPr lang="en-US" sz="3990" b="1" dirty="0">
                <a:cs typeface="Times New Roman" panose="02020603050405020304" pitchFamily="18" charset="0"/>
              </a:rPr>
              <a:t>What an IRT Is/Is Not</a:t>
            </a:r>
            <a:r>
              <a:rPr lang="mr-IN" sz="3990" b="1" dirty="0">
                <a:cs typeface="Times New Roman" panose="02020603050405020304" pitchFamily="18" charset="0"/>
              </a:rPr>
              <a:t>…</a:t>
            </a:r>
            <a:endParaRPr lang="en-US" sz="3990" b="1" dirty="0">
              <a:cs typeface="Times New Roman" panose="02020603050405020304" pitchFamily="18" charset="0"/>
            </a:endParaRPr>
          </a:p>
        </p:txBody>
      </p:sp>
    </p:spTree>
    <p:extLst>
      <p:ext uri="{BB962C8B-B14F-4D97-AF65-F5344CB8AC3E}">
        <p14:creationId xmlns:p14="http://schemas.microsoft.com/office/powerpoint/2010/main" val="370448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919" y="1905000"/>
            <a:ext cx="10668000" cy="4191000"/>
          </a:xfrm>
        </p:spPr>
        <p:txBody>
          <a:bodyPr>
            <a:normAutofit/>
          </a:bodyPr>
          <a:lstStyle/>
          <a:p>
            <a:pPr algn="ctr"/>
            <a:r>
              <a:rPr lang="en-US" dirty="0"/>
              <a:t>Integrated Resource Team Model</a:t>
            </a:r>
            <a:br>
              <a:rPr lang="en-US" dirty="0"/>
            </a:br>
            <a:r>
              <a:rPr lang="en-US" dirty="0"/>
              <a:t>Implementation</a:t>
            </a:r>
            <a:br>
              <a:rPr lang="en-US" dirty="0"/>
            </a:br>
            <a:endParaRPr lang="en-US" dirty="0"/>
          </a:p>
        </p:txBody>
      </p:sp>
      <p:pic>
        <p:nvPicPr>
          <p:cNvPr id="4" name="Picture 2" descr="S:\Training\Stout_E3TC\materials\powerpoint\art\targetcommunity_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3119" y="228600"/>
            <a:ext cx="3109119" cy="31780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20285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070" y="594359"/>
            <a:ext cx="3192483" cy="1767841"/>
          </a:xfrm>
        </p:spPr>
        <p:txBody>
          <a:bodyPr/>
          <a:lstStyle/>
          <a:p>
            <a:r>
              <a:rPr lang="en-US" b="1" dirty="0"/>
              <a:t>IRT Implementation Pilots</a:t>
            </a:r>
          </a:p>
        </p:txBody>
      </p:sp>
      <p:sp>
        <p:nvSpPr>
          <p:cNvPr id="6" name="Text Placeholder 5"/>
          <p:cNvSpPr>
            <a:spLocks noGrp="1"/>
          </p:cNvSpPr>
          <p:nvPr>
            <p:ph type="body" sz="half" idx="2"/>
          </p:nvPr>
        </p:nvSpPr>
        <p:spPr/>
        <p:txBody>
          <a:bodyPr/>
          <a:lstStyle/>
          <a:p>
            <a:r>
              <a:rPr lang="en-US" dirty="0"/>
              <a:t>Kentucky</a:t>
            </a:r>
          </a:p>
          <a:p>
            <a:r>
              <a:rPr lang="en-US" dirty="0"/>
              <a:t>New Mexico</a:t>
            </a:r>
          </a:p>
          <a:p>
            <a:r>
              <a:rPr lang="en-US" dirty="0"/>
              <a:t>Oregon</a:t>
            </a:r>
          </a:p>
          <a:p>
            <a:r>
              <a:rPr lang="en-US" dirty="0"/>
              <a:t>Virginia</a:t>
            </a:r>
          </a:p>
        </p:txBody>
      </p:sp>
      <p:pic>
        <p:nvPicPr>
          <p:cNvPr id="6152" name="Picture 8" descr="Image result for map of the usa with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919" y="425660"/>
            <a:ext cx="7740179" cy="4929188"/>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7680" y="4942092"/>
            <a:ext cx="4561746" cy="1953198"/>
          </a:xfrm>
          <a:prstGeom prst="rect">
            <a:avLst/>
          </a:prstGeom>
        </p:spPr>
      </p:pic>
      <p:sp>
        <p:nvSpPr>
          <p:cNvPr id="14" name="Star: 5 Points 13"/>
          <p:cNvSpPr/>
          <p:nvPr/>
        </p:nvSpPr>
        <p:spPr>
          <a:xfrm>
            <a:off x="4480719" y="1566754"/>
            <a:ext cx="304800" cy="264559"/>
          </a:xfrm>
          <a:prstGeom prst="star5">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Star: 5 Points 15"/>
          <p:cNvSpPr/>
          <p:nvPr/>
        </p:nvSpPr>
        <p:spPr>
          <a:xfrm>
            <a:off x="9433719" y="2732508"/>
            <a:ext cx="304800" cy="315492"/>
          </a:xfrm>
          <a:prstGeom prst="star5">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Title 2"/>
          <p:cNvSpPr txBox="1">
            <a:spLocks/>
          </p:cNvSpPr>
          <p:nvPr/>
        </p:nvSpPr>
        <p:spPr>
          <a:xfrm>
            <a:off x="8900319" y="6415477"/>
            <a:ext cx="3276600" cy="442523"/>
          </a:xfrm>
          <a:prstGeom prst="rect">
            <a:avLst/>
          </a:prstGeom>
          <a:solidFill>
            <a:schemeClr val="accent5"/>
          </a:solidFill>
        </p:spPr>
        <p:txBody>
          <a:bodyPr vert="horz" lIns="91440" tIns="45720" rIns="91440" bIns="45720" rtlCol="0" anchor="b">
            <a:normAutofit fontScale="97500"/>
          </a:bodyPr>
          <a:lstStyle>
            <a:lvl1pPr algn="l" defTabSz="914126" rtl="0" eaLnBrk="1" latinLnBrk="0" hangingPunct="1">
              <a:lnSpc>
                <a:spcPct val="85000"/>
              </a:lnSpc>
              <a:spcBef>
                <a:spcPct val="0"/>
              </a:spcBef>
              <a:buNone/>
              <a:defRPr sz="4799" b="0" i="0" u="none" kern="1200" spc="-50" baseline="0">
                <a:solidFill>
                  <a:schemeClr val="accent1">
                    <a:lumMod val="75000"/>
                  </a:schemeClr>
                </a:solidFill>
                <a:latin typeface="+mj-lt"/>
                <a:ea typeface="+mj-ea"/>
                <a:cs typeface="+mj-cs"/>
              </a:defRPr>
            </a:lvl1pPr>
          </a:lstStyle>
          <a:p>
            <a:pPr algn="ctr"/>
            <a:r>
              <a:rPr lang="en-US" sz="2400" b="1" dirty="0">
                <a:solidFill>
                  <a:schemeClr val="bg1"/>
                </a:solidFill>
                <a:cs typeface="Times New Roman" panose="02020603050405020304" pitchFamily="18" charset="0"/>
              </a:rPr>
              <a:t>Targeted Communities</a:t>
            </a:r>
          </a:p>
        </p:txBody>
      </p:sp>
      <p:sp>
        <p:nvSpPr>
          <p:cNvPr id="12" name="Star: 5 Points 11">
            <a:extLst>
              <a:ext uri="{FF2B5EF4-FFF2-40B4-BE49-F238E27FC236}">
                <a16:creationId xmlns:a16="http://schemas.microsoft.com/office/drawing/2014/main" id="{3458AEA9-002A-4FE4-A9FB-EA2CED9BF5BC}"/>
              </a:ext>
            </a:extLst>
          </p:cNvPr>
          <p:cNvSpPr/>
          <p:nvPr/>
        </p:nvSpPr>
        <p:spPr>
          <a:xfrm>
            <a:off x="6324043" y="3581400"/>
            <a:ext cx="381000" cy="293225"/>
          </a:xfrm>
          <a:prstGeom prst="star5">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5D5E2B3A-56BE-4F24-AD97-A39A81B87175}"/>
              </a:ext>
            </a:extLst>
          </p:cNvPr>
          <p:cNvSpPr/>
          <p:nvPr/>
        </p:nvSpPr>
        <p:spPr>
          <a:xfrm>
            <a:off x="9586119" y="2884908"/>
            <a:ext cx="304800" cy="315492"/>
          </a:xfrm>
          <a:prstGeom prst="star5">
            <a:avLst>
              <a:gd name="adj" fmla="val 0"/>
              <a:gd name="hf" fmla="val 105146"/>
              <a:gd name="vf" fmla="val 110557"/>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33216F15-FC68-45CB-95F1-85CA231A7C90}"/>
              </a:ext>
            </a:extLst>
          </p:cNvPr>
          <p:cNvSpPr/>
          <p:nvPr/>
        </p:nvSpPr>
        <p:spPr>
          <a:xfrm>
            <a:off x="10043319" y="3189707"/>
            <a:ext cx="304800" cy="391693"/>
          </a:xfrm>
          <a:prstGeom prst="star5">
            <a:avLst>
              <a:gd name="adj" fmla="val 0"/>
              <a:gd name="hf" fmla="val 105146"/>
              <a:gd name="vf" fmla="val 110557"/>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CB9C362F-D9ED-48B4-8B52-CE2A6CDDC5FF}"/>
              </a:ext>
            </a:extLst>
          </p:cNvPr>
          <p:cNvSpPr/>
          <p:nvPr/>
        </p:nvSpPr>
        <p:spPr>
          <a:xfrm>
            <a:off x="9961085" y="2808708"/>
            <a:ext cx="304800" cy="315492"/>
          </a:xfrm>
          <a:prstGeom prst="star5">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98E0DFC5-AEAE-4873-98D2-EC27465347B2}"/>
              </a:ext>
            </a:extLst>
          </p:cNvPr>
          <p:cNvSpPr/>
          <p:nvPr/>
        </p:nvSpPr>
        <p:spPr>
          <a:xfrm>
            <a:off x="4785519" y="838200"/>
            <a:ext cx="304800" cy="686288"/>
          </a:xfrm>
          <a:prstGeom prst="downArrow">
            <a:avLst>
              <a:gd name="adj1" fmla="val 50000"/>
              <a:gd name="adj2" fmla="val 425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CDB0DCC5-3225-4570-87C7-7B7527A75AD6}"/>
              </a:ext>
            </a:extLst>
          </p:cNvPr>
          <p:cNvSpPr/>
          <p:nvPr/>
        </p:nvSpPr>
        <p:spPr>
          <a:xfrm>
            <a:off x="6381564" y="2626034"/>
            <a:ext cx="301103" cy="7808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D426BA0A-8C54-4C2E-A9F4-375FCC88A592}"/>
              </a:ext>
            </a:extLst>
          </p:cNvPr>
          <p:cNvSpPr/>
          <p:nvPr/>
        </p:nvSpPr>
        <p:spPr>
          <a:xfrm>
            <a:off x="9206968" y="2202918"/>
            <a:ext cx="258972" cy="7065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1AB8158D-28ED-4E25-95AD-7D4A0194939C}"/>
              </a:ext>
            </a:extLst>
          </p:cNvPr>
          <p:cNvSpPr/>
          <p:nvPr/>
        </p:nvSpPr>
        <p:spPr>
          <a:xfrm>
            <a:off x="10113485" y="2050518"/>
            <a:ext cx="304800" cy="6819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9930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1105" y="381001"/>
            <a:ext cx="9972414" cy="762000"/>
          </a:xfrm>
        </p:spPr>
        <p:txBody>
          <a:bodyPr>
            <a:noAutofit/>
          </a:bodyPr>
          <a:lstStyle/>
          <a:p>
            <a:r>
              <a:rPr lang="en-US" sz="4400" b="1" dirty="0">
                <a:solidFill>
                  <a:schemeClr val="accent5"/>
                </a:solidFill>
                <a:cs typeface="Times New Roman" panose="02020603050405020304" pitchFamily="18" charset="0"/>
              </a:rPr>
              <a:t>Kentucky (UKY-HDI)</a:t>
            </a:r>
          </a:p>
        </p:txBody>
      </p:sp>
      <p:sp>
        <p:nvSpPr>
          <p:cNvPr id="9" name="Content Placeholder 1"/>
          <p:cNvSpPr txBox="1">
            <a:spLocks/>
          </p:cNvSpPr>
          <p:nvPr/>
        </p:nvSpPr>
        <p:spPr>
          <a:xfrm>
            <a:off x="518319" y="1687250"/>
            <a:ext cx="7848600" cy="5170750"/>
          </a:xfrm>
          <a:prstGeom prst="rect">
            <a:avLst/>
          </a:prstGeom>
        </p:spPr>
        <p:txBody>
          <a:bodyPr vert="horz" lIns="0" tIns="45720" rIns="0" bIns="45720" rtlCol="0">
            <a:norm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lnSpc>
                <a:spcPct val="130000"/>
              </a:lnSpc>
              <a:spcBef>
                <a:spcPts val="0"/>
              </a:spcBef>
              <a:spcAft>
                <a:spcPts val="0"/>
              </a:spcAft>
              <a:buClr>
                <a:schemeClr val="accent3"/>
              </a:buClr>
              <a:buSzPct val="100000"/>
              <a:buNone/>
            </a:pPr>
            <a:r>
              <a:rPr lang="en-US" sz="2400" b="1" dirty="0">
                <a:solidFill>
                  <a:schemeClr val="tx1"/>
                </a:solidFill>
                <a:cs typeface="Times New Roman" panose="02020603050405020304" pitchFamily="18" charset="0"/>
              </a:rPr>
              <a:t>TC 1: Wayne and Rockcastle Counties</a:t>
            </a:r>
          </a:p>
          <a:p>
            <a:pPr marL="0" lvl="1" indent="0">
              <a:lnSpc>
                <a:spcPct val="130000"/>
              </a:lnSpc>
              <a:spcBef>
                <a:spcPts val="0"/>
              </a:spcBef>
              <a:spcAft>
                <a:spcPts val="0"/>
              </a:spcAft>
              <a:buClr>
                <a:schemeClr val="accent3"/>
              </a:buClr>
              <a:buSzPct val="100000"/>
              <a:buNone/>
            </a:pPr>
            <a:endParaRPr lang="en-US" sz="2400" b="1" dirty="0">
              <a:solidFill>
                <a:schemeClr val="tx1"/>
              </a:solidFill>
              <a:cs typeface="Times New Roman" panose="02020603050405020304" pitchFamily="18" charset="0"/>
            </a:endParaRPr>
          </a:p>
          <a:p>
            <a:pPr marL="0" lvl="1" indent="0">
              <a:lnSpc>
                <a:spcPct val="130000"/>
              </a:lnSpc>
              <a:spcBef>
                <a:spcPts val="0"/>
              </a:spcBef>
              <a:spcAft>
                <a:spcPts val="0"/>
              </a:spcAft>
              <a:buClr>
                <a:schemeClr val="accent3"/>
              </a:buClr>
              <a:buSzPct val="100000"/>
              <a:buNone/>
            </a:pPr>
            <a:r>
              <a:rPr lang="en-US" sz="2400" b="1" dirty="0">
                <a:solidFill>
                  <a:schemeClr val="tx1"/>
                </a:solidFill>
                <a:cs typeface="Times New Roman" panose="02020603050405020304" pitchFamily="18" charset="0"/>
              </a:rPr>
              <a:t>TC 2: Jackson, Lee, and Breathitt Counties</a:t>
            </a:r>
          </a:p>
          <a:p>
            <a:pPr marL="0" lvl="1" indent="0">
              <a:lnSpc>
                <a:spcPct val="130000"/>
              </a:lnSpc>
              <a:spcBef>
                <a:spcPts val="0"/>
              </a:spcBef>
              <a:spcAft>
                <a:spcPts val="0"/>
              </a:spcAft>
              <a:buClr>
                <a:schemeClr val="accent3"/>
              </a:buClr>
              <a:buSzPct val="100000"/>
              <a:buNone/>
            </a:pPr>
            <a:endParaRPr lang="en-US" sz="2400" b="1" dirty="0">
              <a:solidFill>
                <a:schemeClr val="tx1"/>
              </a:solidFill>
              <a:cs typeface="Times New Roman" panose="02020603050405020304" pitchFamily="18" charset="0"/>
            </a:endParaRPr>
          </a:p>
          <a:p>
            <a:pPr marL="457200" lvl="1" indent="-457200">
              <a:lnSpc>
                <a:spcPct val="130000"/>
              </a:lnSpc>
              <a:spcBef>
                <a:spcPts val="0"/>
              </a:spcBef>
              <a:spcAft>
                <a:spcPts val="0"/>
              </a:spcAft>
              <a:buClr>
                <a:schemeClr val="accent3"/>
              </a:buClr>
              <a:buSzPct val="100000"/>
              <a:buFont typeface="Symbol" panose="05050102010706020507" pitchFamily="18" charset="2"/>
              <a:buChar char=""/>
            </a:pPr>
            <a:r>
              <a:rPr lang="en-US" sz="2400" b="1" dirty="0">
                <a:solidFill>
                  <a:schemeClr val="tx1"/>
                </a:solidFill>
                <a:cs typeface="Times New Roman" panose="02020603050405020304" pitchFamily="18" charset="0"/>
              </a:rPr>
              <a:t>HLGNA 1</a:t>
            </a:r>
            <a:r>
              <a:rPr lang="en-US" sz="2400" dirty="0">
                <a:solidFill>
                  <a:schemeClr val="tx1"/>
                </a:solidFill>
                <a:cs typeface="Times New Roman" panose="02020603050405020304" pitchFamily="18" charset="0"/>
              </a:rPr>
              <a:t>: Students or transition-age youth with developmental disabilities and/or with specific sensory impairments (blind and/or deaf).</a:t>
            </a:r>
          </a:p>
          <a:p>
            <a:pPr marL="0" lvl="1" indent="0">
              <a:lnSpc>
                <a:spcPct val="130000"/>
              </a:lnSpc>
              <a:spcBef>
                <a:spcPts val="0"/>
              </a:spcBef>
              <a:spcAft>
                <a:spcPts val="0"/>
              </a:spcAft>
              <a:buClr>
                <a:schemeClr val="accent3"/>
              </a:buClr>
              <a:buSzPct val="100000"/>
              <a:buNone/>
            </a:pPr>
            <a:endParaRPr lang="en-US" sz="2400" dirty="0">
              <a:solidFill>
                <a:schemeClr val="tx1"/>
              </a:solidFill>
              <a:cs typeface="Times New Roman" panose="02020603050405020304" pitchFamily="18" charset="0"/>
            </a:endParaRPr>
          </a:p>
          <a:p>
            <a:pPr marL="457200" lvl="1" indent="-457200">
              <a:lnSpc>
                <a:spcPct val="130000"/>
              </a:lnSpc>
              <a:spcBef>
                <a:spcPts val="0"/>
              </a:spcBef>
              <a:spcAft>
                <a:spcPts val="0"/>
              </a:spcAft>
              <a:buClr>
                <a:schemeClr val="accent3"/>
              </a:buClr>
              <a:buSzPct val="100000"/>
              <a:buFont typeface="Symbol" panose="05050102010706020507" pitchFamily="18" charset="2"/>
              <a:buChar char=""/>
            </a:pPr>
            <a:r>
              <a:rPr lang="en-US" sz="2400" b="1" dirty="0">
                <a:solidFill>
                  <a:schemeClr val="tx1"/>
                </a:solidFill>
                <a:cs typeface="Times New Roman" panose="02020603050405020304" pitchFamily="18" charset="0"/>
              </a:rPr>
              <a:t>HLGNA 2: </a:t>
            </a:r>
            <a:r>
              <a:rPr lang="en-US" sz="2400" dirty="0">
                <a:solidFill>
                  <a:schemeClr val="tx1"/>
                </a:solidFill>
                <a:cs typeface="Times New Roman" panose="02020603050405020304" pitchFamily="18" charset="0"/>
              </a:rPr>
              <a:t>Individuals with mental health diagnoses </a:t>
            </a:r>
          </a:p>
          <a:p>
            <a:pPr marL="1371600" lvl="5" indent="-457200">
              <a:lnSpc>
                <a:spcPct val="130000"/>
              </a:lnSpc>
              <a:spcBef>
                <a:spcPts val="0"/>
              </a:spcBef>
              <a:spcAft>
                <a:spcPts val="0"/>
              </a:spcAft>
              <a:buClr>
                <a:schemeClr val="accent3"/>
              </a:buClr>
              <a:buSzPct val="100000"/>
              <a:buFont typeface="+mj-lt"/>
              <a:buAutoNum type="arabicPeriod"/>
            </a:pPr>
            <a:endParaRPr lang="en-US" sz="2400" dirty="0">
              <a:solidFill>
                <a:schemeClr val="tx1"/>
              </a:solidFill>
              <a:cs typeface="Times New Roman" panose="02020603050405020304" pitchFamily="18" charset="0"/>
            </a:endParaRPr>
          </a:p>
          <a:p>
            <a:pPr marL="822850" lvl="3" indent="-457200">
              <a:lnSpc>
                <a:spcPct val="130000"/>
              </a:lnSpc>
              <a:spcBef>
                <a:spcPts val="0"/>
              </a:spcBef>
              <a:spcAft>
                <a:spcPts val="0"/>
              </a:spcAft>
              <a:buClr>
                <a:schemeClr val="accent3"/>
              </a:buClr>
              <a:buSzPct val="100000"/>
              <a:buFont typeface="Courier New" panose="02070309020205020404" pitchFamily="49" charset="0"/>
              <a:buChar char="o"/>
            </a:pPr>
            <a:endParaRPr lang="en-US" sz="2201" dirty="0">
              <a:solidFill>
                <a:schemeClr val="tx1"/>
              </a:solidFill>
              <a:cs typeface="Times New Roman" panose="02020603050405020304" pitchFamily="18" charset="0"/>
            </a:endParaRPr>
          </a:p>
          <a:p>
            <a:pPr marL="201108" lvl="1" indent="0">
              <a:buNone/>
            </a:pPr>
            <a:endParaRPr lang="en-US" dirty="0"/>
          </a:p>
        </p:txBody>
      </p:sp>
      <p:sp>
        <p:nvSpPr>
          <p:cNvPr id="6" name="Title 2"/>
          <p:cNvSpPr txBox="1">
            <a:spLocks/>
          </p:cNvSpPr>
          <p:nvPr/>
        </p:nvSpPr>
        <p:spPr>
          <a:xfrm>
            <a:off x="8900319" y="6415477"/>
            <a:ext cx="3276600" cy="442523"/>
          </a:xfrm>
          <a:prstGeom prst="rect">
            <a:avLst/>
          </a:prstGeom>
          <a:solidFill>
            <a:schemeClr val="accent5"/>
          </a:solidFill>
        </p:spPr>
        <p:txBody>
          <a:bodyPr vert="horz" lIns="91440" tIns="45720" rIns="91440" bIns="45720" rtlCol="0" anchor="b">
            <a:normAutofit fontScale="97500"/>
          </a:bodyPr>
          <a:lstStyle>
            <a:lvl1pPr algn="l" defTabSz="914126" rtl="0" eaLnBrk="1" latinLnBrk="0" hangingPunct="1">
              <a:lnSpc>
                <a:spcPct val="85000"/>
              </a:lnSpc>
              <a:spcBef>
                <a:spcPct val="0"/>
              </a:spcBef>
              <a:buNone/>
              <a:defRPr sz="4799" b="0" i="0" u="none" kern="1200" spc="-50" baseline="0">
                <a:solidFill>
                  <a:schemeClr val="accent1">
                    <a:lumMod val="75000"/>
                  </a:schemeClr>
                </a:solidFill>
                <a:latin typeface="+mj-lt"/>
                <a:ea typeface="+mj-ea"/>
                <a:cs typeface="+mj-cs"/>
              </a:defRPr>
            </a:lvl1pPr>
          </a:lstStyle>
          <a:p>
            <a:pPr algn="ctr"/>
            <a:r>
              <a:rPr lang="en-US" sz="2400" b="1" dirty="0">
                <a:solidFill>
                  <a:schemeClr val="bg1"/>
                </a:solidFill>
                <a:cs typeface="Times New Roman" panose="02020603050405020304" pitchFamily="18" charset="0"/>
              </a:rPr>
              <a:t>Targeted Communities</a:t>
            </a:r>
          </a:p>
        </p:txBody>
      </p:sp>
      <p:pic>
        <p:nvPicPr>
          <p:cNvPr id="7" name="Content Placeholder 4">
            <a:extLst>
              <a:ext uri="{FF2B5EF4-FFF2-40B4-BE49-F238E27FC236}">
                <a16:creationId xmlns:a16="http://schemas.microsoft.com/office/drawing/2014/main" id="{94F9D5EF-0A61-4893-B1B0-530AD69F734F}"/>
              </a:ext>
            </a:extLst>
          </p:cNvPr>
          <p:cNvPicPr/>
          <p:nvPr/>
        </p:nvPicPr>
        <p:blipFill>
          <a:blip r:embed="rId3"/>
          <a:stretch>
            <a:fillRect/>
          </a:stretch>
        </p:blipFill>
        <p:spPr>
          <a:xfrm>
            <a:off x="7287374" y="381001"/>
            <a:ext cx="4796155" cy="2068249"/>
          </a:xfrm>
          <a:prstGeom prst="rect">
            <a:avLst/>
          </a:prstGeom>
          <a:ln w="12700">
            <a:solidFill>
              <a:schemeClr val="tx1"/>
            </a:solidFill>
          </a:ln>
        </p:spPr>
      </p:pic>
      <p:sp>
        <p:nvSpPr>
          <p:cNvPr id="11" name="Freeform 9">
            <a:extLst>
              <a:ext uri="{FF2B5EF4-FFF2-40B4-BE49-F238E27FC236}">
                <a16:creationId xmlns:a16="http://schemas.microsoft.com/office/drawing/2014/main" id="{E29A9CFF-CE7D-407B-961D-B998D927829C}"/>
              </a:ext>
            </a:extLst>
          </p:cNvPr>
          <p:cNvSpPr/>
          <p:nvPr/>
        </p:nvSpPr>
        <p:spPr>
          <a:xfrm>
            <a:off x="7345998" y="512473"/>
            <a:ext cx="4450080" cy="1805305"/>
          </a:xfrm>
          <a:custGeom>
            <a:avLst/>
            <a:gdLst>
              <a:gd name="connsiteX0" fmla="*/ 2436 w 4450450"/>
              <a:gd name="connsiteY0" fmla="*/ 1782305 h 1805569"/>
              <a:gd name="connsiteX1" fmla="*/ 56680 w 4450450"/>
              <a:gd name="connsiteY1" fmla="*/ 1766807 h 1805569"/>
              <a:gd name="connsiteX2" fmla="*/ 103175 w 4450450"/>
              <a:gd name="connsiteY2" fmla="*/ 1759058 h 1805569"/>
              <a:gd name="connsiteX3" fmla="*/ 118673 w 4450450"/>
              <a:gd name="connsiteY3" fmla="*/ 1712563 h 1805569"/>
              <a:gd name="connsiteX4" fmla="*/ 141921 w 4450450"/>
              <a:gd name="connsiteY4" fmla="*/ 1666068 h 1805569"/>
              <a:gd name="connsiteX5" fmla="*/ 149670 w 4450450"/>
              <a:gd name="connsiteY5" fmla="*/ 1642820 h 1805569"/>
              <a:gd name="connsiteX6" fmla="*/ 165168 w 4450450"/>
              <a:gd name="connsiteY6" fmla="*/ 1619573 h 1805569"/>
              <a:gd name="connsiteX7" fmla="*/ 141921 w 4450450"/>
              <a:gd name="connsiteY7" fmla="*/ 1511085 h 1805569"/>
              <a:gd name="connsiteX8" fmla="*/ 157419 w 4450450"/>
              <a:gd name="connsiteY8" fmla="*/ 1402597 h 1805569"/>
              <a:gd name="connsiteX9" fmla="*/ 180667 w 4450450"/>
              <a:gd name="connsiteY9" fmla="*/ 1363851 h 1805569"/>
              <a:gd name="connsiteX10" fmla="*/ 227162 w 4450450"/>
              <a:gd name="connsiteY10" fmla="*/ 1332854 h 1805569"/>
              <a:gd name="connsiteX11" fmla="*/ 273657 w 4450450"/>
              <a:gd name="connsiteY11" fmla="*/ 1317356 h 1805569"/>
              <a:gd name="connsiteX12" fmla="*/ 358897 w 4450450"/>
              <a:gd name="connsiteY12" fmla="*/ 1325105 h 1805569"/>
              <a:gd name="connsiteX13" fmla="*/ 397643 w 4450450"/>
              <a:gd name="connsiteY13" fmla="*/ 1348353 h 1805569"/>
              <a:gd name="connsiteX14" fmla="*/ 459636 w 4450450"/>
              <a:gd name="connsiteY14" fmla="*/ 1363851 h 1805569"/>
              <a:gd name="connsiteX15" fmla="*/ 482884 w 4450450"/>
              <a:gd name="connsiteY15" fmla="*/ 1371600 h 1805569"/>
              <a:gd name="connsiteX16" fmla="*/ 529379 w 4450450"/>
              <a:gd name="connsiteY16" fmla="*/ 1356102 h 1805569"/>
              <a:gd name="connsiteX17" fmla="*/ 544877 w 4450450"/>
              <a:gd name="connsiteY17" fmla="*/ 1309607 h 1805569"/>
              <a:gd name="connsiteX18" fmla="*/ 537128 w 4450450"/>
              <a:gd name="connsiteY18" fmla="*/ 1278610 h 1805569"/>
              <a:gd name="connsiteX19" fmla="*/ 521629 w 4450450"/>
              <a:gd name="connsiteY19" fmla="*/ 1263112 h 1805569"/>
              <a:gd name="connsiteX20" fmla="*/ 513880 w 4450450"/>
              <a:gd name="connsiteY20" fmla="*/ 1239864 h 1805569"/>
              <a:gd name="connsiteX21" fmla="*/ 521629 w 4450450"/>
              <a:gd name="connsiteY21" fmla="*/ 1208868 h 1805569"/>
              <a:gd name="connsiteX22" fmla="*/ 583623 w 4450450"/>
              <a:gd name="connsiteY22" fmla="*/ 1154624 h 1805569"/>
              <a:gd name="connsiteX23" fmla="*/ 606870 w 4450450"/>
              <a:gd name="connsiteY23" fmla="*/ 1139125 h 1805569"/>
              <a:gd name="connsiteX24" fmla="*/ 676612 w 4450450"/>
              <a:gd name="connsiteY24" fmla="*/ 1131376 h 1805569"/>
              <a:gd name="connsiteX25" fmla="*/ 699860 w 4450450"/>
              <a:gd name="connsiteY25" fmla="*/ 1139125 h 1805569"/>
              <a:gd name="connsiteX26" fmla="*/ 730857 w 4450450"/>
              <a:gd name="connsiteY26" fmla="*/ 968644 h 1805569"/>
              <a:gd name="connsiteX27" fmla="*/ 761853 w 4450450"/>
              <a:gd name="connsiteY27" fmla="*/ 929898 h 1805569"/>
              <a:gd name="connsiteX28" fmla="*/ 777351 w 4450450"/>
              <a:gd name="connsiteY28" fmla="*/ 906651 h 1805569"/>
              <a:gd name="connsiteX29" fmla="*/ 831595 w 4450450"/>
              <a:gd name="connsiteY29" fmla="*/ 852407 h 1805569"/>
              <a:gd name="connsiteX30" fmla="*/ 870341 w 4450450"/>
              <a:gd name="connsiteY30" fmla="*/ 829159 h 1805569"/>
              <a:gd name="connsiteX31" fmla="*/ 971080 w 4450450"/>
              <a:gd name="connsiteY31" fmla="*/ 821410 h 1805569"/>
              <a:gd name="connsiteX32" fmla="*/ 1025324 w 4450450"/>
              <a:gd name="connsiteY32" fmla="*/ 805912 h 1805569"/>
              <a:gd name="connsiteX33" fmla="*/ 1048572 w 4450450"/>
              <a:gd name="connsiteY33" fmla="*/ 798163 h 1805569"/>
              <a:gd name="connsiteX34" fmla="*/ 1110565 w 4450450"/>
              <a:gd name="connsiteY34" fmla="*/ 782664 h 1805569"/>
              <a:gd name="connsiteX35" fmla="*/ 1188057 w 4450450"/>
              <a:gd name="connsiteY35" fmla="*/ 790414 h 1805569"/>
              <a:gd name="connsiteX36" fmla="*/ 1211304 w 4450450"/>
              <a:gd name="connsiteY36" fmla="*/ 798163 h 1805569"/>
              <a:gd name="connsiteX37" fmla="*/ 1242301 w 4450450"/>
              <a:gd name="connsiteY37" fmla="*/ 805912 h 1805569"/>
              <a:gd name="connsiteX38" fmla="*/ 1250050 w 4450450"/>
              <a:gd name="connsiteY38" fmla="*/ 829159 h 1805569"/>
              <a:gd name="connsiteX39" fmla="*/ 1273297 w 4450450"/>
              <a:gd name="connsiteY39" fmla="*/ 836908 h 1805569"/>
              <a:gd name="connsiteX40" fmla="*/ 1296545 w 4450450"/>
              <a:gd name="connsiteY40" fmla="*/ 852407 h 1805569"/>
              <a:gd name="connsiteX41" fmla="*/ 1436029 w 4450450"/>
              <a:gd name="connsiteY41" fmla="*/ 829159 h 1805569"/>
              <a:gd name="connsiteX42" fmla="*/ 1490273 w 4450450"/>
              <a:gd name="connsiteY42" fmla="*/ 813661 h 1805569"/>
              <a:gd name="connsiteX43" fmla="*/ 1536768 w 4450450"/>
              <a:gd name="connsiteY43" fmla="*/ 782664 h 1805569"/>
              <a:gd name="connsiteX44" fmla="*/ 1560016 w 4450450"/>
              <a:gd name="connsiteY44" fmla="*/ 767166 h 1805569"/>
              <a:gd name="connsiteX45" fmla="*/ 1575514 w 4450450"/>
              <a:gd name="connsiteY45" fmla="*/ 743919 h 1805569"/>
              <a:gd name="connsiteX46" fmla="*/ 1606511 w 4450450"/>
              <a:gd name="connsiteY46" fmla="*/ 712922 h 1805569"/>
              <a:gd name="connsiteX47" fmla="*/ 1622009 w 4450450"/>
              <a:gd name="connsiteY47" fmla="*/ 689675 h 1805569"/>
              <a:gd name="connsiteX48" fmla="*/ 1807989 w 4450450"/>
              <a:gd name="connsiteY48" fmla="*/ 712922 h 1805569"/>
              <a:gd name="connsiteX49" fmla="*/ 1831236 w 4450450"/>
              <a:gd name="connsiteY49" fmla="*/ 728420 h 1805569"/>
              <a:gd name="connsiteX50" fmla="*/ 1931975 w 4450450"/>
              <a:gd name="connsiteY50" fmla="*/ 705173 h 1805569"/>
              <a:gd name="connsiteX51" fmla="*/ 1955223 w 4450450"/>
              <a:gd name="connsiteY51" fmla="*/ 681925 h 1805569"/>
              <a:gd name="connsiteX52" fmla="*/ 2001718 w 4450450"/>
              <a:gd name="connsiteY52" fmla="*/ 650929 h 1805569"/>
              <a:gd name="connsiteX53" fmla="*/ 2009467 w 4450450"/>
              <a:gd name="connsiteY53" fmla="*/ 627681 h 1805569"/>
              <a:gd name="connsiteX54" fmla="*/ 2024965 w 4450450"/>
              <a:gd name="connsiteY54" fmla="*/ 604434 h 1805569"/>
              <a:gd name="connsiteX55" fmla="*/ 2040463 w 4450450"/>
              <a:gd name="connsiteY55" fmla="*/ 557939 h 1805569"/>
              <a:gd name="connsiteX56" fmla="*/ 2048212 w 4450450"/>
              <a:gd name="connsiteY56" fmla="*/ 534691 h 1805569"/>
              <a:gd name="connsiteX57" fmla="*/ 2063711 w 4450450"/>
              <a:gd name="connsiteY57" fmla="*/ 519193 h 1805569"/>
              <a:gd name="connsiteX58" fmla="*/ 2249690 w 4450450"/>
              <a:gd name="connsiteY58" fmla="*/ 464949 h 1805569"/>
              <a:gd name="connsiteX59" fmla="*/ 2296185 w 4450450"/>
              <a:gd name="connsiteY59" fmla="*/ 457200 h 1805569"/>
              <a:gd name="connsiteX60" fmla="*/ 2319433 w 4450450"/>
              <a:gd name="connsiteY60" fmla="*/ 441702 h 1805569"/>
              <a:gd name="connsiteX61" fmla="*/ 2350429 w 4450450"/>
              <a:gd name="connsiteY61" fmla="*/ 402956 h 1805569"/>
              <a:gd name="connsiteX62" fmla="*/ 2365928 w 4450450"/>
              <a:gd name="connsiteY62" fmla="*/ 356461 h 1805569"/>
              <a:gd name="connsiteX63" fmla="*/ 2381426 w 4450450"/>
              <a:gd name="connsiteY63" fmla="*/ 309966 h 1805569"/>
              <a:gd name="connsiteX64" fmla="*/ 2389175 w 4450450"/>
              <a:gd name="connsiteY64" fmla="*/ 286719 h 1805569"/>
              <a:gd name="connsiteX65" fmla="*/ 2404673 w 4450450"/>
              <a:gd name="connsiteY65" fmla="*/ 263471 h 1805569"/>
              <a:gd name="connsiteX66" fmla="*/ 2466667 w 4450450"/>
              <a:gd name="connsiteY66" fmla="*/ 255722 h 1805569"/>
              <a:gd name="connsiteX67" fmla="*/ 2528660 w 4450450"/>
              <a:gd name="connsiteY67" fmla="*/ 240224 h 1805569"/>
              <a:gd name="connsiteX68" fmla="*/ 2582904 w 4450450"/>
              <a:gd name="connsiteY68" fmla="*/ 224725 h 1805569"/>
              <a:gd name="connsiteX69" fmla="*/ 2637148 w 4450450"/>
              <a:gd name="connsiteY69" fmla="*/ 170481 h 1805569"/>
              <a:gd name="connsiteX70" fmla="*/ 2660395 w 4450450"/>
              <a:gd name="connsiteY70" fmla="*/ 147234 h 1805569"/>
              <a:gd name="connsiteX71" fmla="*/ 2691392 w 4450450"/>
              <a:gd name="connsiteY71" fmla="*/ 100739 h 1805569"/>
              <a:gd name="connsiteX72" fmla="*/ 2737887 w 4450450"/>
              <a:gd name="connsiteY72" fmla="*/ 23247 h 1805569"/>
              <a:gd name="connsiteX73" fmla="*/ 2761134 w 4450450"/>
              <a:gd name="connsiteY73" fmla="*/ 0 h 1805569"/>
              <a:gd name="connsiteX74" fmla="*/ 2838626 w 4450450"/>
              <a:gd name="connsiteY74" fmla="*/ 54244 h 1805569"/>
              <a:gd name="connsiteX75" fmla="*/ 2861873 w 4450450"/>
              <a:gd name="connsiteY75" fmla="*/ 77491 h 1805569"/>
              <a:gd name="connsiteX76" fmla="*/ 2892870 w 4450450"/>
              <a:gd name="connsiteY76" fmla="*/ 139485 h 1805569"/>
              <a:gd name="connsiteX77" fmla="*/ 2916118 w 4450450"/>
              <a:gd name="connsiteY77" fmla="*/ 147234 h 1805569"/>
              <a:gd name="connsiteX78" fmla="*/ 2947114 w 4450450"/>
              <a:gd name="connsiteY78" fmla="*/ 139485 h 1805569"/>
              <a:gd name="connsiteX79" fmla="*/ 2970362 w 4450450"/>
              <a:gd name="connsiteY79" fmla="*/ 131736 h 1805569"/>
              <a:gd name="connsiteX80" fmla="*/ 3063351 w 4450450"/>
              <a:gd name="connsiteY80" fmla="*/ 139485 h 1805569"/>
              <a:gd name="connsiteX81" fmla="*/ 3086599 w 4450450"/>
              <a:gd name="connsiteY81" fmla="*/ 185980 h 1805569"/>
              <a:gd name="connsiteX82" fmla="*/ 3210585 w 4450450"/>
              <a:gd name="connsiteY82" fmla="*/ 209227 h 1805569"/>
              <a:gd name="connsiteX83" fmla="*/ 3241582 w 4450450"/>
              <a:gd name="connsiteY83" fmla="*/ 216976 h 1805569"/>
              <a:gd name="connsiteX84" fmla="*/ 3264829 w 4450450"/>
              <a:gd name="connsiteY84" fmla="*/ 232475 h 1805569"/>
              <a:gd name="connsiteX85" fmla="*/ 3334572 w 4450450"/>
              <a:gd name="connsiteY85" fmla="*/ 240224 h 1805569"/>
              <a:gd name="connsiteX86" fmla="*/ 3396565 w 4450450"/>
              <a:gd name="connsiteY86" fmla="*/ 278969 h 1805569"/>
              <a:gd name="connsiteX87" fmla="*/ 3450809 w 4450450"/>
              <a:gd name="connsiteY87" fmla="*/ 271220 h 1805569"/>
              <a:gd name="connsiteX88" fmla="*/ 3489555 w 4450450"/>
              <a:gd name="connsiteY88" fmla="*/ 263471 h 1805569"/>
              <a:gd name="connsiteX89" fmla="*/ 3605792 w 4450450"/>
              <a:gd name="connsiteY89" fmla="*/ 278969 h 1805569"/>
              <a:gd name="connsiteX90" fmla="*/ 3652287 w 4450450"/>
              <a:gd name="connsiteY90" fmla="*/ 309966 h 1805569"/>
              <a:gd name="connsiteX91" fmla="*/ 3675534 w 4450450"/>
              <a:gd name="connsiteY91" fmla="*/ 325464 h 1805569"/>
              <a:gd name="connsiteX92" fmla="*/ 3706531 w 4450450"/>
              <a:gd name="connsiteY92" fmla="*/ 364210 h 1805569"/>
              <a:gd name="connsiteX93" fmla="*/ 3714280 w 4450450"/>
              <a:gd name="connsiteY93" fmla="*/ 387458 h 1805569"/>
              <a:gd name="connsiteX94" fmla="*/ 3768524 w 4450450"/>
              <a:gd name="connsiteY94" fmla="*/ 387458 h 1805569"/>
              <a:gd name="connsiteX95" fmla="*/ 3799521 w 4450450"/>
              <a:gd name="connsiteY95" fmla="*/ 395207 h 1805569"/>
              <a:gd name="connsiteX96" fmla="*/ 3784023 w 4450450"/>
              <a:gd name="connsiteY96" fmla="*/ 581186 h 1805569"/>
              <a:gd name="connsiteX97" fmla="*/ 3768524 w 4450450"/>
              <a:gd name="connsiteY97" fmla="*/ 635430 h 1805569"/>
              <a:gd name="connsiteX98" fmla="*/ 3776273 w 4450450"/>
              <a:gd name="connsiteY98" fmla="*/ 697424 h 1805569"/>
              <a:gd name="connsiteX99" fmla="*/ 3799521 w 4450450"/>
              <a:gd name="connsiteY99" fmla="*/ 705173 h 1805569"/>
              <a:gd name="connsiteX100" fmla="*/ 3822768 w 4450450"/>
              <a:gd name="connsiteY100" fmla="*/ 720671 h 1805569"/>
              <a:gd name="connsiteX101" fmla="*/ 3853765 w 4450450"/>
              <a:gd name="connsiteY101" fmla="*/ 728420 h 1805569"/>
              <a:gd name="connsiteX102" fmla="*/ 3877012 w 4450450"/>
              <a:gd name="connsiteY102" fmla="*/ 736169 h 1805569"/>
              <a:gd name="connsiteX103" fmla="*/ 3892511 w 4450450"/>
              <a:gd name="connsiteY103" fmla="*/ 782664 h 1805569"/>
              <a:gd name="connsiteX104" fmla="*/ 3900260 w 4450450"/>
              <a:gd name="connsiteY104" fmla="*/ 875654 h 1805569"/>
              <a:gd name="connsiteX105" fmla="*/ 3908009 w 4450450"/>
              <a:gd name="connsiteY105" fmla="*/ 898902 h 1805569"/>
              <a:gd name="connsiteX106" fmla="*/ 3915758 w 4450450"/>
              <a:gd name="connsiteY106" fmla="*/ 937647 h 1805569"/>
              <a:gd name="connsiteX107" fmla="*/ 3954504 w 4450450"/>
              <a:gd name="connsiteY107" fmla="*/ 984142 h 1805569"/>
              <a:gd name="connsiteX108" fmla="*/ 3977751 w 4450450"/>
              <a:gd name="connsiteY108" fmla="*/ 991891 h 1805569"/>
              <a:gd name="connsiteX109" fmla="*/ 4000999 w 4450450"/>
              <a:gd name="connsiteY109" fmla="*/ 1007390 h 1805569"/>
              <a:gd name="connsiteX110" fmla="*/ 4070741 w 4450450"/>
              <a:gd name="connsiteY110" fmla="*/ 1022888 h 1805569"/>
              <a:gd name="connsiteX111" fmla="*/ 4086240 w 4450450"/>
              <a:gd name="connsiteY111" fmla="*/ 1038386 h 1805569"/>
              <a:gd name="connsiteX112" fmla="*/ 4117236 w 4450450"/>
              <a:gd name="connsiteY112" fmla="*/ 1046136 h 1805569"/>
              <a:gd name="connsiteX113" fmla="*/ 4163731 w 4450450"/>
              <a:gd name="connsiteY113" fmla="*/ 1061634 h 1805569"/>
              <a:gd name="connsiteX114" fmla="*/ 4186979 w 4450450"/>
              <a:gd name="connsiteY114" fmla="*/ 1069383 h 1805569"/>
              <a:gd name="connsiteX115" fmla="*/ 4210226 w 4450450"/>
              <a:gd name="connsiteY115" fmla="*/ 1077132 h 1805569"/>
              <a:gd name="connsiteX116" fmla="*/ 4202477 w 4450450"/>
              <a:gd name="connsiteY116" fmla="*/ 1108129 h 1805569"/>
              <a:gd name="connsiteX117" fmla="*/ 4225724 w 4450450"/>
              <a:gd name="connsiteY117" fmla="*/ 1115878 h 1805569"/>
              <a:gd name="connsiteX118" fmla="*/ 4326463 w 4450450"/>
              <a:gd name="connsiteY118" fmla="*/ 1123627 h 1805569"/>
              <a:gd name="connsiteX119" fmla="*/ 4396206 w 4450450"/>
              <a:gd name="connsiteY119" fmla="*/ 1154624 h 1805569"/>
              <a:gd name="connsiteX120" fmla="*/ 4419453 w 4450450"/>
              <a:gd name="connsiteY120" fmla="*/ 1177871 h 1805569"/>
              <a:gd name="connsiteX121" fmla="*/ 4434951 w 4450450"/>
              <a:gd name="connsiteY121" fmla="*/ 1201119 h 1805569"/>
              <a:gd name="connsiteX122" fmla="*/ 4450450 w 4450450"/>
              <a:gd name="connsiteY122" fmla="*/ 1247614 h 1805569"/>
              <a:gd name="connsiteX123" fmla="*/ 4442701 w 4450450"/>
              <a:gd name="connsiteY123" fmla="*/ 1270861 h 1805569"/>
              <a:gd name="connsiteX124" fmla="*/ 4380707 w 4450450"/>
              <a:gd name="connsiteY124" fmla="*/ 1325105 h 1805569"/>
              <a:gd name="connsiteX125" fmla="*/ 4326463 w 4450450"/>
              <a:gd name="connsiteY125" fmla="*/ 1340603 h 1805569"/>
              <a:gd name="connsiteX126" fmla="*/ 4148233 w 4450450"/>
              <a:gd name="connsiteY126" fmla="*/ 1363851 h 1805569"/>
              <a:gd name="connsiteX127" fmla="*/ 4101738 w 4450450"/>
              <a:gd name="connsiteY127" fmla="*/ 1394847 h 1805569"/>
              <a:gd name="connsiteX128" fmla="*/ 4070741 w 4450450"/>
              <a:gd name="connsiteY128" fmla="*/ 1425844 h 1805569"/>
              <a:gd name="connsiteX129" fmla="*/ 4024246 w 4450450"/>
              <a:gd name="connsiteY129" fmla="*/ 1464590 h 1805569"/>
              <a:gd name="connsiteX130" fmla="*/ 3977751 w 4450450"/>
              <a:gd name="connsiteY130" fmla="*/ 1480088 h 1805569"/>
              <a:gd name="connsiteX131" fmla="*/ 3954504 w 4450450"/>
              <a:gd name="connsiteY131" fmla="*/ 1487837 h 1805569"/>
              <a:gd name="connsiteX132" fmla="*/ 3915758 w 4450450"/>
              <a:gd name="connsiteY132" fmla="*/ 1518834 h 1805569"/>
              <a:gd name="connsiteX133" fmla="*/ 3892511 w 4450450"/>
              <a:gd name="connsiteY133" fmla="*/ 1526583 h 1805569"/>
              <a:gd name="connsiteX134" fmla="*/ 3846016 w 4450450"/>
              <a:gd name="connsiteY134" fmla="*/ 1557580 h 1805569"/>
              <a:gd name="connsiteX135" fmla="*/ 3722029 w 4450450"/>
              <a:gd name="connsiteY135" fmla="*/ 1580827 h 1805569"/>
              <a:gd name="connsiteX136" fmla="*/ 3706531 w 4450450"/>
              <a:gd name="connsiteY136" fmla="*/ 1604075 h 1805569"/>
              <a:gd name="connsiteX137" fmla="*/ 3667785 w 4450450"/>
              <a:gd name="connsiteY137" fmla="*/ 1642820 h 1805569"/>
              <a:gd name="connsiteX138" fmla="*/ 3652287 w 4450450"/>
              <a:gd name="connsiteY138" fmla="*/ 1658319 h 1805569"/>
              <a:gd name="connsiteX139" fmla="*/ 3621290 w 4450450"/>
              <a:gd name="connsiteY139" fmla="*/ 1697064 h 1805569"/>
              <a:gd name="connsiteX140" fmla="*/ 3598043 w 4450450"/>
              <a:gd name="connsiteY140" fmla="*/ 1712563 h 1805569"/>
              <a:gd name="connsiteX141" fmla="*/ 3551548 w 4450450"/>
              <a:gd name="connsiteY141" fmla="*/ 1728061 h 1805569"/>
              <a:gd name="connsiteX142" fmla="*/ 3334572 w 4450450"/>
              <a:gd name="connsiteY142" fmla="*/ 1743559 h 1805569"/>
              <a:gd name="connsiteX143" fmla="*/ 3241582 w 4450450"/>
              <a:gd name="connsiteY143" fmla="*/ 1735810 h 1805569"/>
              <a:gd name="connsiteX144" fmla="*/ 3195087 w 4450450"/>
              <a:gd name="connsiteY144" fmla="*/ 1720312 h 1805569"/>
              <a:gd name="connsiteX145" fmla="*/ 3171840 w 4450450"/>
              <a:gd name="connsiteY145" fmla="*/ 1712563 h 1805569"/>
              <a:gd name="connsiteX146" fmla="*/ 3133094 w 4450450"/>
              <a:gd name="connsiteY146" fmla="*/ 1704814 h 1805569"/>
              <a:gd name="connsiteX147" fmla="*/ 2993609 w 4450450"/>
              <a:gd name="connsiteY147" fmla="*/ 1712563 h 1805569"/>
              <a:gd name="connsiteX148" fmla="*/ 2931616 w 4450450"/>
              <a:gd name="connsiteY148" fmla="*/ 1720312 h 1805569"/>
              <a:gd name="connsiteX149" fmla="*/ 2900619 w 4450450"/>
              <a:gd name="connsiteY149" fmla="*/ 1728061 h 1805569"/>
              <a:gd name="connsiteX150" fmla="*/ 2792131 w 4450450"/>
              <a:gd name="connsiteY150" fmla="*/ 1735810 h 1805569"/>
              <a:gd name="connsiteX151" fmla="*/ 2745636 w 4450450"/>
              <a:gd name="connsiteY151" fmla="*/ 1743559 h 1805569"/>
              <a:gd name="connsiteX152" fmla="*/ 2652646 w 4450450"/>
              <a:gd name="connsiteY152" fmla="*/ 1728061 h 1805569"/>
              <a:gd name="connsiteX153" fmla="*/ 2613901 w 4450450"/>
              <a:gd name="connsiteY153" fmla="*/ 1720312 h 1805569"/>
              <a:gd name="connsiteX154" fmla="*/ 2513162 w 4450450"/>
              <a:gd name="connsiteY154" fmla="*/ 1697064 h 1805569"/>
              <a:gd name="connsiteX155" fmla="*/ 2249690 w 4450450"/>
              <a:gd name="connsiteY155" fmla="*/ 1712563 h 1805569"/>
              <a:gd name="connsiteX156" fmla="*/ 2187697 w 4450450"/>
              <a:gd name="connsiteY156" fmla="*/ 1735810 h 1805569"/>
              <a:gd name="connsiteX157" fmla="*/ 2148951 w 4450450"/>
              <a:gd name="connsiteY157" fmla="*/ 1728061 h 1805569"/>
              <a:gd name="connsiteX158" fmla="*/ 2086958 w 4450450"/>
              <a:gd name="connsiteY158" fmla="*/ 1704814 h 1805569"/>
              <a:gd name="connsiteX159" fmla="*/ 2055962 w 4450450"/>
              <a:gd name="connsiteY159" fmla="*/ 1697064 h 1805569"/>
              <a:gd name="connsiteX160" fmla="*/ 1691751 w 4450450"/>
              <a:gd name="connsiteY160" fmla="*/ 1704814 h 1805569"/>
              <a:gd name="connsiteX161" fmla="*/ 1668504 w 4450450"/>
              <a:gd name="connsiteY161" fmla="*/ 1712563 h 1805569"/>
              <a:gd name="connsiteX162" fmla="*/ 1350789 w 4450450"/>
              <a:gd name="connsiteY162" fmla="*/ 1704814 h 1805569"/>
              <a:gd name="connsiteX163" fmla="*/ 1304294 w 4450450"/>
              <a:gd name="connsiteY163" fmla="*/ 1689315 h 1805569"/>
              <a:gd name="connsiteX164" fmla="*/ 1281046 w 4450450"/>
              <a:gd name="connsiteY164" fmla="*/ 1681566 h 1805569"/>
              <a:gd name="connsiteX165" fmla="*/ 1211304 w 4450450"/>
              <a:gd name="connsiteY165" fmla="*/ 1673817 h 1805569"/>
              <a:gd name="connsiteX166" fmla="*/ 1126063 w 4450450"/>
              <a:gd name="connsiteY166" fmla="*/ 1681566 h 1805569"/>
              <a:gd name="connsiteX167" fmla="*/ 994328 w 4450450"/>
              <a:gd name="connsiteY167" fmla="*/ 1673817 h 1805569"/>
              <a:gd name="connsiteX168" fmla="*/ 955582 w 4450450"/>
              <a:gd name="connsiteY168" fmla="*/ 1666068 h 1805569"/>
              <a:gd name="connsiteX169" fmla="*/ 831595 w 4450450"/>
              <a:gd name="connsiteY169" fmla="*/ 1658319 h 1805569"/>
              <a:gd name="connsiteX170" fmla="*/ 746355 w 4450450"/>
              <a:gd name="connsiteY170" fmla="*/ 1666068 h 1805569"/>
              <a:gd name="connsiteX171" fmla="*/ 738606 w 4450450"/>
              <a:gd name="connsiteY171" fmla="*/ 1689315 h 1805569"/>
              <a:gd name="connsiteX172" fmla="*/ 707609 w 4450450"/>
              <a:gd name="connsiteY172" fmla="*/ 1797803 h 1805569"/>
              <a:gd name="connsiteX173" fmla="*/ 544877 w 4450450"/>
              <a:gd name="connsiteY173" fmla="*/ 1790054 h 1805569"/>
              <a:gd name="connsiteX174" fmla="*/ 436389 w 4450450"/>
              <a:gd name="connsiteY174" fmla="*/ 1774556 h 1805569"/>
              <a:gd name="connsiteX175" fmla="*/ 374395 w 4450450"/>
              <a:gd name="connsiteY175" fmla="*/ 1766807 h 1805569"/>
              <a:gd name="connsiteX176" fmla="*/ 188416 w 4450450"/>
              <a:gd name="connsiteY176" fmla="*/ 1759058 h 1805569"/>
              <a:gd name="connsiteX177" fmla="*/ 79928 w 4450450"/>
              <a:gd name="connsiteY177" fmla="*/ 1766807 h 1805569"/>
              <a:gd name="connsiteX178" fmla="*/ 33433 w 4450450"/>
              <a:gd name="connsiteY178" fmla="*/ 1797803 h 1805569"/>
              <a:gd name="connsiteX179" fmla="*/ 10185 w 4450450"/>
              <a:gd name="connsiteY179" fmla="*/ 1805553 h 1805569"/>
              <a:gd name="connsiteX180" fmla="*/ 2436 w 4450450"/>
              <a:gd name="connsiteY180" fmla="*/ 1782305 h 180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4450450" h="1805569">
                <a:moveTo>
                  <a:pt x="2436" y="1782305"/>
                </a:moveTo>
                <a:cubicBezTo>
                  <a:pt x="10185" y="1775847"/>
                  <a:pt x="38357" y="1771035"/>
                  <a:pt x="56680" y="1766807"/>
                </a:cubicBezTo>
                <a:cubicBezTo>
                  <a:pt x="71990" y="1763274"/>
                  <a:pt x="91350" y="1769405"/>
                  <a:pt x="103175" y="1759058"/>
                </a:cubicBezTo>
                <a:cubicBezTo>
                  <a:pt x="115470" y="1748300"/>
                  <a:pt x="113507" y="1728061"/>
                  <a:pt x="118673" y="1712563"/>
                </a:cubicBezTo>
                <a:cubicBezTo>
                  <a:pt x="129367" y="1680482"/>
                  <a:pt x="121894" y="1696109"/>
                  <a:pt x="141921" y="1666068"/>
                </a:cubicBezTo>
                <a:cubicBezTo>
                  <a:pt x="144504" y="1658319"/>
                  <a:pt x="146017" y="1650126"/>
                  <a:pt x="149670" y="1642820"/>
                </a:cubicBezTo>
                <a:cubicBezTo>
                  <a:pt x="153835" y="1634490"/>
                  <a:pt x="164504" y="1628862"/>
                  <a:pt x="165168" y="1619573"/>
                </a:cubicBezTo>
                <a:cubicBezTo>
                  <a:pt x="170434" y="1545845"/>
                  <a:pt x="168721" y="1551286"/>
                  <a:pt x="141921" y="1511085"/>
                </a:cubicBezTo>
                <a:cubicBezTo>
                  <a:pt x="148097" y="1449327"/>
                  <a:pt x="144454" y="1447975"/>
                  <a:pt x="157419" y="1402597"/>
                </a:cubicBezTo>
                <a:cubicBezTo>
                  <a:pt x="163488" y="1381356"/>
                  <a:pt x="162961" y="1377130"/>
                  <a:pt x="180667" y="1363851"/>
                </a:cubicBezTo>
                <a:cubicBezTo>
                  <a:pt x="195568" y="1352675"/>
                  <a:pt x="209491" y="1338744"/>
                  <a:pt x="227162" y="1332854"/>
                </a:cubicBezTo>
                <a:lnTo>
                  <a:pt x="273657" y="1317356"/>
                </a:lnTo>
                <a:cubicBezTo>
                  <a:pt x="302070" y="1319939"/>
                  <a:pt x="330653" y="1321070"/>
                  <a:pt x="358897" y="1325105"/>
                </a:cubicBezTo>
                <a:cubicBezTo>
                  <a:pt x="397316" y="1330593"/>
                  <a:pt x="369000" y="1331166"/>
                  <a:pt x="397643" y="1348353"/>
                </a:cubicBezTo>
                <a:cubicBezTo>
                  <a:pt x="410295" y="1355944"/>
                  <a:pt x="450114" y="1361471"/>
                  <a:pt x="459636" y="1363851"/>
                </a:cubicBezTo>
                <a:cubicBezTo>
                  <a:pt x="467561" y="1365832"/>
                  <a:pt x="475135" y="1369017"/>
                  <a:pt x="482884" y="1371600"/>
                </a:cubicBezTo>
                <a:cubicBezTo>
                  <a:pt x="498382" y="1366434"/>
                  <a:pt x="524213" y="1371600"/>
                  <a:pt x="529379" y="1356102"/>
                </a:cubicBezTo>
                <a:lnTo>
                  <a:pt x="544877" y="1309607"/>
                </a:lnTo>
                <a:cubicBezTo>
                  <a:pt x="542294" y="1299275"/>
                  <a:pt x="541891" y="1288136"/>
                  <a:pt x="537128" y="1278610"/>
                </a:cubicBezTo>
                <a:cubicBezTo>
                  <a:pt x="533861" y="1272075"/>
                  <a:pt x="525388" y="1269377"/>
                  <a:pt x="521629" y="1263112"/>
                </a:cubicBezTo>
                <a:cubicBezTo>
                  <a:pt x="517426" y="1256108"/>
                  <a:pt x="516463" y="1247613"/>
                  <a:pt x="513880" y="1239864"/>
                </a:cubicBezTo>
                <a:cubicBezTo>
                  <a:pt x="516463" y="1229532"/>
                  <a:pt x="517434" y="1218657"/>
                  <a:pt x="521629" y="1208868"/>
                </a:cubicBezTo>
                <a:cubicBezTo>
                  <a:pt x="534545" y="1178732"/>
                  <a:pt x="555209" y="1173567"/>
                  <a:pt x="583623" y="1154624"/>
                </a:cubicBezTo>
                <a:cubicBezTo>
                  <a:pt x="591372" y="1149458"/>
                  <a:pt x="597614" y="1140153"/>
                  <a:pt x="606870" y="1139125"/>
                </a:cubicBezTo>
                <a:lnTo>
                  <a:pt x="676612" y="1131376"/>
                </a:lnTo>
                <a:cubicBezTo>
                  <a:pt x="684361" y="1133959"/>
                  <a:pt x="691692" y="1139125"/>
                  <a:pt x="699860" y="1139125"/>
                </a:cubicBezTo>
                <a:cubicBezTo>
                  <a:pt x="773499" y="1139125"/>
                  <a:pt x="730207" y="973843"/>
                  <a:pt x="730857" y="968644"/>
                </a:cubicBezTo>
                <a:cubicBezTo>
                  <a:pt x="732624" y="954512"/>
                  <a:pt x="753721" y="940063"/>
                  <a:pt x="761853" y="929898"/>
                </a:cubicBezTo>
                <a:cubicBezTo>
                  <a:pt x="767671" y="922626"/>
                  <a:pt x="771290" y="913722"/>
                  <a:pt x="777351" y="906651"/>
                </a:cubicBezTo>
                <a:lnTo>
                  <a:pt x="831595" y="852407"/>
                </a:lnTo>
                <a:cubicBezTo>
                  <a:pt x="846443" y="837559"/>
                  <a:pt x="847348" y="832033"/>
                  <a:pt x="870341" y="829159"/>
                </a:cubicBezTo>
                <a:cubicBezTo>
                  <a:pt x="903760" y="824982"/>
                  <a:pt x="937500" y="823993"/>
                  <a:pt x="971080" y="821410"/>
                </a:cubicBezTo>
                <a:cubicBezTo>
                  <a:pt x="1026821" y="802830"/>
                  <a:pt x="957212" y="825372"/>
                  <a:pt x="1025324" y="805912"/>
                </a:cubicBezTo>
                <a:cubicBezTo>
                  <a:pt x="1033178" y="803668"/>
                  <a:pt x="1040691" y="800312"/>
                  <a:pt x="1048572" y="798163"/>
                </a:cubicBezTo>
                <a:cubicBezTo>
                  <a:pt x="1069122" y="792558"/>
                  <a:pt x="1110565" y="782664"/>
                  <a:pt x="1110565" y="782664"/>
                </a:cubicBezTo>
                <a:cubicBezTo>
                  <a:pt x="1136396" y="785247"/>
                  <a:pt x="1162399" y="786466"/>
                  <a:pt x="1188057" y="790414"/>
                </a:cubicBezTo>
                <a:cubicBezTo>
                  <a:pt x="1196130" y="791656"/>
                  <a:pt x="1203450" y="795919"/>
                  <a:pt x="1211304" y="798163"/>
                </a:cubicBezTo>
                <a:cubicBezTo>
                  <a:pt x="1221545" y="801089"/>
                  <a:pt x="1231969" y="803329"/>
                  <a:pt x="1242301" y="805912"/>
                </a:cubicBezTo>
                <a:cubicBezTo>
                  <a:pt x="1244884" y="813661"/>
                  <a:pt x="1244274" y="823383"/>
                  <a:pt x="1250050" y="829159"/>
                </a:cubicBezTo>
                <a:cubicBezTo>
                  <a:pt x="1255826" y="834935"/>
                  <a:pt x="1265991" y="833255"/>
                  <a:pt x="1273297" y="836908"/>
                </a:cubicBezTo>
                <a:cubicBezTo>
                  <a:pt x="1281627" y="841073"/>
                  <a:pt x="1288796" y="847241"/>
                  <a:pt x="1296545" y="852407"/>
                </a:cubicBezTo>
                <a:cubicBezTo>
                  <a:pt x="1395235" y="842538"/>
                  <a:pt x="1348848" y="850955"/>
                  <a:pt x="1436029" y="829159"/>
                </a:cubicBezTo>
                <a:cubicBezTo>
                  <a:pt x="1443325" y="827335"/>
                  <a:pt x="1481177" y="818715"/>
                  <a:pt x="1490273" y="813661"/>
                </a:cubicBezTo>
                <a:cubicBezTo>
                  <a:pt x="1506556" y="804615"/>
                  <a:pt x="1521270" y="792996"/>
                  <a:pt x="1536768" y="782664"/>
                </a:cubicBezTo>
                <a:lnTo>
                  <a:pt x="1560016" y="767166"/>
                </a:lnTo>
                <a:cubicBezTo>
                  <a:pt x="1565182" y="759417"/>
                  <a:pt x="1569453" y="750990"/>
                  <a:pt x="1575514" y="743919"/>
                </a:cubicBezTo>
                <a:cubicBezTo>
                  <a:pt x="1585023" y="732825"/>
                  <a:pt x="1598406" y="725080"/>
                  <a:pt x="1606511" y="712922"/>
                </a:cubicBezTo>
                <a:lnTo>
                  <a:pt x="1622009" y="689675"/>
                </a:lnTo>
                <a:cubicBezTo>
                  <a:pt x="1792873" y="705947"/>
                  <a:pt x="1733048" y="687943"/>
                  <a:pt x="1807989" y="712922"/>
                </a:cubicBezTo>
                <a:cubicBezTo>
                  <a:pt x="1815738" y="718088"/>
                  <a:pt x="1821950" y="727706"/>
                  <a:pt x="1831236" y="728420"/>
                </a:cubicBezTo>
                <a:cubicBezTo>
                  <a:pt x="1878244" y="732036"/>
                  <a:pt x="1901389" y="730661"/>
                  <a:pt x="1931975" y="705173"/>
                </a:cubicBezTo>
                <a:cubicBezTo>
                  <a:pt x="1940394" y="698157"/>
                  <a:pt x="1946572" y="688653"/>
                  <a:pt x="1955223" y="681925"/>
                </a:cubicBezTo>
                <a:cubicBezTo>
                  <a:pt x="1969926" y="670489"/>
                  <a:pt x="2001718" y="650929"/>
                  <a:pt x="2001718" y="650929"/>
                </a:cubicBezTo>
                <a:cubicBezTo>
                  <a:pt x="2004301" y="643180"/>
                  <a:pt x="2005814" y="634987"/>
                  <a:pt x="2009467" y="627681"/>
                </a:cubicBezTo>
                <a:cubicBezTo>
                  <a:pt x="2013632" y="619351"/>
                  <a:pt x="2021183" y="612944"/>
                  <a:pt x="2024965" y="604434"/>
                </a:cubicBezTo>
                <a:cubicBezTo>
                  <a:pt x="2031600" y="589505"/>
                  <a:pt x="2035297" y="573437"/>
                  <a:pt x="2040463" y="557939"/>
                </a:cubicBezTo>
                <a:cubicBezTo>
                  <a:pt x="2043046" y="550190"/>
                  <a:pt x="2042436" y="540467"/>
                  <a:pt x="2048212" y="534691"/>
                </a:cubicBezTo>
                <a:lnTo>
                  <a:pt x="2063711" y="519193"/>
                </a:lnTo>
                <a:cubicBezTo>
                  <a:pt x="2097197" y="418731"/>
                  <a:pt x="2062889" y="473440"/>
                  <a:pt x="2249690" y="464949"/>
                </a:cubicBezTo>
                <a:cubicBezTo>
                  <a:pt x="2265188" y="462366"/>
                  <a:pt x="2281279" y="462168"/>
                  <a:pt x="2296185" y="457200"/>
                </a:cubicBezTo>
                <a:cubicBezTo>
                  <a:pt x="2305021" y="454255"/>
                  <a:pt x="2312160" y="447520"/>
                  <a:pt x="2319433" y="441702"/>
                </a:cubicBezTo>
                <a:cubicBezTo>
                  <a:pt x="2330536" y="432819"/>
                  <a:pt x="2344875" y="415453"/>
                  <a:pt x="2350429" y="402956"/>
                </a:cubicBezTo>
                <a:cubicBezTo>
                  <a:pt x="2357064" y="388027"/>
                  <a:pt x="2360762" y="371959"/>
                  <a:pt x="2365928" y="356461"/>
                </a:cubicBezTo>
                <a:lnTo>
                  <a:pt x="2381426" y="309966"/>
                </a:lnTo>
                <a:cubicBezTo>
                  <a:pt x="2384009" y="302217"/>
                  <a:pt x="2384644" y="293515"/>
                  <a:pt x="2389175" y="286719"/>
                </a:cubicBezTo>
                <a:cubicBezTo>
                  <a:pt x="2394341" y="278970"/>
                  <a:pt x="2396026" y="266930"/>
                  <a:pt x="2404673" y="263471"/>
                </a:cubicBezTo>
                <a:cubicBezTo>
                  <a:pt x="2424009" y="255737"/>
                  <a:pt x="2446002" y="258305"/>
                  <a:pt x="2466667" y="255722"/>
                </a:cubicBezTo>
                <a:cubicBezTo>
                  <a:pt x="2508208" y="241875"/>
                  <a:pt x="2472554" y="252692"/>
                  <a:pt x="2528660" y="240224"/>
                </a:cubicBezTo>
                <a:cubicBezTo>
                  <a:pt x="2557856" y="233736"/>
                  <a:pt x="2557012" y="233357"/>
                  <a:pt x="2582904" y="224725"/>
                </a:cubicBezTo>
                <a:cubicBezTo>
                  <a:pt x="2636632" y="184430"/>
                  <a:pt x="2593753" y="221109"/>
                  <a:pt x="2637148" y="170481"/>
                </a:cubicBezTo>
                <a:cubicBezTo>
                  <a:pt x="2644280" y="162160"/>
                  <a:pt x="2653667" y="155884"/>
                  <a:pt x="2660395" y="147234"/>
                </a:cubicBezTo>
                <a:cubicBezTo>
                  <a:pt x="2671831" y="132531"/>
                  <a:pt x="2691392" y="100739"/>
                  <a:pt x="2691392" y="100739"/>
                </a:cubicBezTo>
                <a:cubicBezTo>
                  <a:pt x="2711511" y="40382"/>
                  <a:pt x="2695338" y="65796"/>
                  <a:pt x="2737887" y="23247"/>
                </a:cubicBezTo>
                <a:lnTo>
                  <a:pt x="2761134" y="0"/>
                </a:lnTo>
                <a:cubicBezTo>
                  <a:pt x="2804383" y="43249"/>
                  <a:pt x="2779061" y="24462"/>
                  <a:pt x="2838626" y="54244"/>
                </a:cubicBezTo>
                <a:cubicBezTo>
                  <a:pt x="2846375" y="61993"/>
                  <a:pt x="2856551" y="67911"/>
                  <a:pt x="2861873" y="77491"/>
                </a:cubicBezTo>
                <a:cubicBezTo>
                  <a:pt x="2877326" y="105306"/>
                  <a:pt x="2866874" y="123887"/>
                  <a:pt x="2892870" y="139485"/>
                </a:cubicBezTo>
                <a:cubicBezTo>
                  <a:pt x="2899874" y="143688"/>
                  <a:pt x="2908369" y="144651"/>
                  <a:pt x="2916118" y="147234"/>
                </a:cubicBezTo>
                <a:cubicBezTo>
                  <a:pt x="2926450" y="144651"/>
                  <a:pt x="2936874" y="142411"/>
                  <a:pt x="2947114" y="139485"/>
                </a:cubicBezTo>
                <a:cubicBezTo>
                  <a:pt x="2954968" y="137241"/>
                  <a:pt x="2962194" y="131736"/>
                  <a:pt x="2970362" y="131736"/>
                </a:cubicBezTo>
                <a:cubicBezTo>
                  <a:pt x="3001466" y="131736"/>
                  <a:pt x="3032355" y="136902"/>
                  <a:pt x="3063351" y="139485"/>
                </a:cubicBezTo>
                <a:cubicBezTo>
                  <a:pt x="3067573" y="152150"/>
                  <a:pt x="3073951" y="178075"/>
                  <a:pt x="3086599" y="185980"/>
                </a:cubicBezTo>
                <a:cubicBezTo>
                  <a:pt x="3118208" y="205736"/>
                  <a:pt x="3179626" y="206131"/>
                  <a:pt x="3210585" y="209227"/>
                </a:cubicBezTo>
                <a:cubicBezTo>
                  <a:pt x="3220917" y="211810"/>
                  <a:pt x="3231793" y="212781"/>
                  <a:pt x="3241582" y="216976"/>
                </a:cubicBezTo>
                <a:cubicBezTo>
                  <a:pt x="3250142" y="220645"/>
                  <a:pt x="3255794" y="230216"/>
                  <a:pt x="3264829" y="232475"/>
                </a:cubicBezTo>
                <a:cubicBezTo>
                  <a:pt x="3287521" y="238148"/>
                  <a:pt x="3311324" y="237641"/>
                  <a:pt x="3334572" y="240224"/>
                </a:cubicBezTo>
                <a:cubicBezTo>
                  <a:pt x="3389902" y="258667"/>
                  <a:pt x="3372005" y="242129"/>
                  <a:pt x="3396565" y="278969"/>
                </a:cubicBezTo>
                <a:cubicBezTo>
                  <a:pt x="3414646" y="276386"/>
                  <a:pt x="3432793" y="274223"/>
                  <a:pt x="3450809" y="271220"/>
                </a:cubicBezTo>
                <a:cubicBezTo>
                  <a:pt x="3463801" y="269055"/>
                  <a:pt x="3476384" y="263471"/>
                  <a:pt x="3489555" y="263471"/>
                </a:cubicBezTo>
                <a:cubicBezTo>
                  <a:pt x="3518007" y="263471"/>
                  <a:pt x="3574450" y="273746"/>
                  <a:pt x="3605792" y="278969"/>
                </a:cubicBezTo>
                <a:cubicBezTo>
                  <a:pt x="3646648" y="292589"/>
                  <a:pt x="3613589" y="277718"/>
                  <a:pt x="3652287" y="309966"/>
                </a:cubicBezTo>
                <a:cubicBezTo>
                  <a:pt x="3659442" y="315928"/>
                  <a:pt x="3668262" y="319646"/>
                  <a:pt x="3675534" y="325464"/>
                </a:cubicBezTo>
                <a:cubicBezTo>
                  <a:pt x="3691309" y="338084"/>
                  <a:pt x="3695023" y="346948"/>
                  <a:pt x="3706531" y="364210"/>
                </a:cubicBezTo>
                <a:cubicBezTo>
                  <a:pt x="3709114" y="371959"/>
                  <a:pt x="3708504" y="381682"/>
                  <a:pt x="3714280" y="387458"/>
                </a:cubicBezTo>
                <a:cubicBezTo>
                  <a:pt x="3729844" y="403022"/>
                  <a:pt x="3752795" y="391390"/>
                  <a:pt x="3768524" y="387458"/>
                </a:cubicBezTo>
                <a:cubicBezTo>
                  <a:pt x="3778856" y="390041"/>
                  <a:pt x="3798082" y="384654"/>
                  <a:pt x="3799521" y="395207"/>
                </a:cubicBezTo>
                <a:cubicBezTo>
                  <a:pt x="3820312" y="547671"/>
                  <a:pt x="3804594" y="509192"/>
                  <a:pt x="3784023" y="581186"/>
                </a:cubicBezTo>
                <a:cubicBezTo>
                  <a:pt x="3764562" y="649297"/>
                  <a:pt x="3787103" y="579692"/>
                  <a:pt x="3768524" y="635430"/>
                </a:cubicBezTo>
                <a:cubicBezTo>
                  <a:pt x="3771107" y="656095"/>
                  <a:pt x="3767815" y="678393"/>
                  <a:pt x="3776273" y="697424"/>
                </a:cubicBezTo>
                <a:cubicBezTo>
                  <a:pt x="3779591" y="704888"/>
                  <a:pt x="3792215" y="701520"/>
                  <a:pt x="3799521" y="705173"/>
                </a:cubicBezTo>
                <a:cubicBezTo>
                  <a:pt x="3807851" y="709338"/>
                  <a:pt x="3814208" y="717002"/>
                  <a:pt x="3822768" y="720671"/>
                </a:cubicBezTo>
                <a:cubicBezTo>
                  <a:pt x="3832557" y="724866"/>
                  <a:pt x="3843524" y="725494"/>
                  <a:pt x="3853765" y="728420"/>
                </a:cubicBezTo>
                <a:cubicBezTo>
                  <a:pt x="3861619" y="730664"/>
                  <a:pt x="3869263" y="733586"/>
                  <a:pt x="3877012" y="736169"/>
                </a:cubicBezTo>
                <a:cubicBezTo>
                  <a:pt x="3882178" y="751667"/>
                  <a:pt x="3891154" y="766384"/>
                  <a:pt x="3892511" y="782664"/>
                </a:cubicBezTo>
                <a:cubicBezTo>
                  <a:pt x="3895094" y="813661"/>
                  <a:pt x="3896149" y="844823"/>
                  <a:pt x="3900260" y="875654"/>
                </a:cubicBezTo>
                <a:cubicBezTo>
                  <a:pt x="3901340" y="883751"/>
                  <a:pt x="3906028" y="890977"/>
                  <a:pt x="3908009" y="898902"/>
                </a:cubicBezTo>
                <a:cubicBezTo>
                  <a:pt x="3911203" y="911680"/>
                  <a:pt x="3911133" y="925315"/>
                  <a:pt x="3915758" y="937647"/>
                </a:cubicBezTo>
                <a:cubicBezTo>
                  <a:pt x="3920523" y="950353"/>
                  <a:pt x="3944454" y="977442"/>
                  <a:pt x="3954504" y="984142"/>
                </a:cubicBezTo>
                <a:cubicBezTo>
                  <a:pt x="3961300" y="988673"/>
                  <a:pt x="3970002" y="989308"/>
                  <a:pt x="3977751" y="991891"/>
                </a:cubicBezTo>
                <a:cubicBezTo>
                  <a:pt x="3985500" y="997057"/>
                  <a:pt x="3992438" y="1003721"/>
                  <a:pt x="4000999" y="1007390"/>
                </a:cubicBezTo>
                <a:cubicBezTo>
                  <a:pt x="4010575" y="1011494"/>
                  <a:pt x="4063845" y="1021509"/>
                  <a:pt x="4070741" y="1022888"/>
                </a:cubicBezTo>
                <a:cubicBezTo>
                  <a:pt x="4075907" y="1028054"/>
                  <a:pt x="4079705" y="1035119"/>
                  <a:pt x="4086240" y="1038386"/>
                </a:cubicBezTo>
                <a:cubicBezTo>
                  <a:pt x="4095766" y="1043149"/>
                  <a:pt x="4107035" y="1043076"/>
                  <a:pt x="4117236" y="1046136"/>
                </a:cubicBezTo>
                <a:cubicBezTo>
                  <a:pt x="4132884" y="1050830"/>
                  <a:pt x="4148233" y="1056468"/>
                  <a:pt x="4163731" y="1061634"/>
                </a:cubicBezTo>
                <a:lnTo>
                  <a:pt x="4186979" y="1069383"/>
                </a:lnTo>
                <a:lnTo>
                  <a:pt x="4210226" y="1077132"/>
                </a:lnTo>
                <a:cubicBezTo>
                  <a:pt x="4207643" y="1087464"/>
                  <a:pt x="4198522" y="1098240"/>
                  <a:pt x="4202477" y="1108129"/>
                </a:cubicBezTo>
                <a:cubicBezTo>
                  <a:pt x="4205511" y="1115713"/>
                  <a:pt x="4217619" y="1114865"/>
                  <a:pt x="4225724" y="1115878"/>
                </a:cubicBezTo>
                <a:cubicBezTo>
                  <a:pt x="4259143" y="1120055"/>
                  <a:pt x="4292883" y="1121044"/>
                  <a:pt x="4326463" y="1123627"/>
                </a:cubicBezTo>
                <a:cubicBezTo>
                  <a:pt x="4360255" y="1134891"/>
                  <a:pt x="4371644" y="1134156"/>
                  <a:pt x="4396206" y="1154624"/>
                </a:cubicBezTo>
                <a:cubicBezTo>
                  <a:pt x="4404625" y="1161640"/>
                  <a:pt x="4412437" y="1169452"/>
                  <a:pt x="4419453" y="1177871"/>
                </a:cubicBezTo>
                <a:cubicBezTo>
                  <a:pt x="4425415" y="1185026"/>
                  <a:pt x="4431168" y="1192608"/>
                  <a:pt x="4434951" y="1201119"/>
                </a:cubicBezTo>
                <a:cubicBezTo>
                  <a:pt x="4441586" y="1216048"/>
                  <a:pt x="4450450" y="1247614"/>
                  <a:pt x="4450450" y="1247614"/>
                </a:cubicBezTo>
                <a:cubicBezTo>
                  <a:pt x="4447867" y="1255363"/>
                  <a:pt x="4447602" y="1264326"/>
                  <a:pt x="4442701" y="1270861"/>
                </a:cubicBezTo>
                <a:cubicBezTo>
                  <a:pt x="4430579" y="1287023"/>
                  <a:pt x="4402219" y="1314349"/>
                  <a:pt x="4380707" y="1325105"/>
                </a:cubicBezTo>
                <a:cubicBezTo>
                  <a:pt x="4367684" y="1331616"/>
                  <a:pt x="4338880" y="1336878"/>
                  <a:pt x="4326463" y="1340603"/>
                </a:cubicBezTo>
                <a:cubicBezTo>
                  <a:pt x="4226041" y="1370730"/>
                  <a:pt x="4329117" y="1353211"/>
                  <a:pt x="4148233" y="1363851"/>
                </a:cubicBezTo>
                <a:cubicBezTo>
                  <a:pt x="4132735" y="1374183"/>
                  <a:pt x="4114909" y="1381676"/>
                  <a:pt x="4101738" y="1394847"/>
                </a:cubicBezTo>
                <a:lnTo>
                  <a:pt x="4070741" y="1425844"/>
                </a:lnTo>
                <a:cubicBezTo>
                  <a:pt x="4056143" y="1440442"/>
                  <a:pt x="4043665" y="1455959"/>
                  <a:pt x="4024246" y="1464590"/>
                </a:cubicBezTo>
                <a:cubicBezTo>
                  <a:pt x="4009317" y="1471225"/>
                  <a:pt x="3993249" y="1474922"/>
                  <a:pt x="3977751" y="1480088"/>
                </a:cubicBezTo>
                <a:lnTo>
                  <a:pt x="3954504" y="1487837"/>
                </a:lnTo>
                <a:cubicBezTo>
                  <a:pt x="3940087" y="1502255"/>
                  <a:pt x="3935312" y="1509057"/>
                  <a:pt x="3915758" y="1518834"/>
                </a:cubicBezTo>
                <a:cubicBezTo>
                  <a:pt x="3908452" y="1522487"/>
                  <a:pt x="3899651" y="1522616"/>
                  <a:pt x="3892511" y="1526583"/>
                </a:cubicBezTo>
                <a:cubicBezTo>
                  <a:pt x="3876228" y="1535629"/>
                  <a:pt x="3863687" y="1551690"/>
                  <a:pt x="3846016" y="1557580"/>
                </a:cubicBezTo>
                <a:cubicBezTo>
                  <a:pt x="3774894" y="1581287"/>
                  <a:pt x="3815777" y="1571452"/>
                  <a:pt x="3722029" y="1580827"/>
                </a:cubicBezTo>
                <a:cubicBezTo>
                  <a:pt x="3716863" y="1588576"/>
                  <a:pt x="3712664" y="1597066"/>
                  <a:pt x="3706531" y="1604075"/>
                </a:cubicBezTo>
                <a:cubicBezTo>
                  <a:pt x="3694504" y="1617821"/>
                  <a:pt x="3680700" y="1629905"/>
                  <a:pt x="3667785" y="1642820"/>
                </a:cubicBezTo>
                <a:cubicBezTo>
                  <a:pt x="3662619" y="1647986"/>
                  <a:pt x="3656340" y="1652240"/>
                  <a:pt x="3652287" y="1658319"/>
                </a:cubicBezTo>
                <a:cubicBezTo>
                  <a:pt x="3640777" y="1675584"/>
                  <a:pt x="3637067" y="1684442"/>
                  <a:pt x="3621290" y="1697064"/>
                </a:cubicBezTo>
                <a:cubicBezTo>
                  <a:pt x="3614018" y="1702882"/>
                  <a:pt x="3606554" y="1708780"/>
                  <a:pt x="3598043" y="1712563"/>
                </a:cubicBezTo>
                <a:cubicBezTo>
                  <a:pt x="3583114" y="1719198"/>
                  <a:pt x="3551548" y="1728061"/>
                  <a:pt x="3551548" y="1728061"/>
                </a:cubicBezTo>
                <a:cubicBezTo>
                  <a:pt x="3483065" y="1796544"/>
                  <a:pt x="3536522" y="1754475"/>
                  <a:pt x="3334572" y="1743559"/>
                </a:cubicBezTo>
                <a:cubicBezTo>
                  <a:pt x="3303513" y="1741880"/>
                  <a:pt x="3272579" y="1738393"/>
                  <a:pt x="3241582" y="1735810"/>
                </a:cubicBezTo>
                <a:lnTo>
                  <a:pt x="3195087" y="1720312"/>
                </a:lnTo>
                <a:cubicBezTo>
                  <a:pt x="3187338" y="1717729"/>
                  <a:pt x="3179850" y="1714165"/>
                  <a:pt x="3171840" y="1712563"/>
                </a:cubicBezTo>
                <a:lnTo>
                  <a:pt x="3133094" y="1704814"/>
                </a:lnTo>
                <a:cubicBezTo>
                  <a:pt x="3086599" y="1707397"/>
                  <a:pt x="3040039" y="1708992"/>
                  <a:pt x="2993609" y="1712563"/>
                </a:cubicBezTo>
                <a:cubicBezTo>
                  <a:pt x="2972845" y="1714160"/>
                  <a:pt x="2952158" y="1716888"/>
                  <a:pt x="2931616" y="1720312"/>
                </a:cubicBezTo>
                <a:cubicBezTo>
                  <a:pt x="2921111" y="1722063"/>
                  <a:pt x="2911204" y="1726885"/>
                  <a:pt x="2900619" y="1728061"/>
                </a:cubicBezTo>
                <a:cubicBezTo>
                  <a:pt x="2864586" y="1732065"/>
                  <a:pt x="2828294" y="1733227"/>
                  <a:pt x="2792131" y="1735810"/>
                </a:cubicBezTo>
                <a:cubicBezTo>
                  <a:pt x="2776633" y="1738393"/>
                  <a:pt x="2761348" y="1743559"/>
                  <a:pt x="2745636" y="1743559"/>
                </a:cubicBezTo>
                <a:cubicBezTo>
                  <a:pt x="2701378" y="1743559"/>
                  <a:pt x="2689372" y="1736222"/>
                  <a:pt x="2652646" y="1728061"/>
                </a:cubicBezTo>
                <a:cubicBezTo>
                  <a:pt x="2639789" y="1725204"/>
                  <a:pt x="2626734" y="1723274"/>
                  <a:pt x="2613901" y="1720312"/>
                </a:cubicBezTo>
                <a:cubicBezTo>
                  <a:pt x="2492359" y="1692264"/>
                  <a:pt x="2601713" y="1714777"/>
                  <a:pt x="2513162" y="1697064"/>
                </a:cubicBezTo>
                <a:cubicBezTo>
                  <a:pt x="2458426" y="1699254"/>
                  <a:pt x="2324901" y="1700028"/>
                  <a:pt x="2249690" y="1712563"/>
                </a:cubicBezTo>
                <a:cubicBezTo>
                  <a:pt x="2239279" y="1714298"/>
                  <a:pt x="2189695" y="1735011"/>
                  <a:pt x="2187697" y="1735810"/>
                </a:cubicBezTo>
                <a:cubicBezTo>
                  <a:pt x="2174782" y="1733227"/>
                  <a:pt x="2161729" y="1731255"/>
                  <a:pt x="2148951" y="1728061"/>
                </a:cubicBezTo>
                <a:cubicBezTo>
                  <a:pt x="2127193" y="1722621"/>
                  <a:pt x="2108280" y="1711921"/>
                  <a:pt x="2086958" y="1704814"/>
                </a:cubicBezTo>
                <a:cubicBezTo>
                  <a:pt x="2076854" y="1701446"/>
                  <a:pt x="2066294" y="1699647"/>
                  <a:pt x="2055962" y="1697064"/>
                </a:cubicBezTo>
                <a:lnTo>
                  <a:pt x="1691751" y="1704814"/>
                </a:lnTo>
                <a:cubicBezTo>
                  <a:pt x="1683589" y="1705140"/>
                  <a:pt x="1676672" y="1712563"/>
                  <a:pt x="1668504" y="1712563"/>
                </a:cubicBezTo>
                <a:cubicBezTo>
                  <a:pt x="1562568" y="1712563"/>
                  <a:pt x="1456694" y="1707397"/>
                  <a:pt x="1350789" y="1704814"/>
                </a:cubicBezTo>
                <a:lnTo>
                  <a:pt x="1304294" y="1689315"/>
                </a:lnTo>
                <a:cubicBezTo>
                  <a:pt x="1296545" y="1686732"/>
                  <a:pt x="1289165" y="1682468"/>
                  <a:pt x="1281046" y="1681566"/>
                </a:cubicBezTo>
                <a:lnTo>
                  <a:pt x="1211304" y="1673817"/>
                </a:lnTo>
                <a:cubicBezTo>
                  <a:pt x="1182890" y="1676400"/>
                  <a:pt x="1154594" y="1681566"/>
                  <a:pt x="1126063" y="1681566"/>
                </a:cubicBezTo>
                <a:cubicBezTo>
                  <a:pt x="1082075" y="1681566"/>
                  <a:pt x="1038135" y="1677799"/>
                  <a:pt x="994328" y="1673817"/>
                </a:cubicBezTo>
                <a:cubicBezTo>
                  <a:pt x="981211" y="1672625"/>
                  <a:pt x="968694" y="1667317"/>
                  <a:pt x="955582" y="1666068"/>
                </a:cubicBezTo>
                <a:cubicBezTo>
                  <a:pt x="914359" y="1662142"/>
                  <a:pt x="872924" y="1660902"/>
                  <a:pt x="831595" y="1658319"/>
                </a:cubicBezTo>
                <a:cubicBezTo>
                  <a:pt x="803182" y="1660902"/>
                  <a:pt x="773421" y="1657046"/>
                  <a:pt x="746355" y="1666068"/>
                </a:cubicBezTo>
                <a:cubicBezTo>
                  <a:pt x="738606" y="1668651"/>
                  <a:pt x="739619" y="1681210"/>
                  <a:pt x="738606" y="1689315"/>
                </a:cubicBezTo>
                <a:cubicBezTo>
                  <a:pt x="724768" y="1800019"/>
                  <a:pt x="764133" y="1778963"/>
                  <a:pt x="707609" y="1797803"/>
                </a:cubicBezTo>
                <a:cubicBezTo>
                  <a:pt x="653365" y="1795220"/>
                  <a:pt x="598984" y="1794692"/>
                  <a:pt x="544877" y="1790054"/>
                </a:cubicBezTo>
                <a:cubicBezTo>
                  <a:pt x="508481" y="1786934"/>
                  <a:pt x="472637" y="1779087"/>
                  <a:pt x="436389" y="1774556"/>
                </a:cubicBezTo>
                <a:cubicBezTo>
                  <a:pt x="415724" y="1771973"/>
                  <a:pt x="395180" y="1768106"/>
                  <a:pt x="374395" y="1766807"/>
                </a:cubicBezTo>
                <a:cubicBezTo>
                  <a:pt x="312469" y="1762937"/>
                  <a:pt x="250409" y="1761641"/>
                  <a:pt x="188416" y="1759058"/>
                </a:cubicBezTo>
                <a:cubicBezTo>
                  <a:pt x="152253" y="1761641"/>
                  <a:pt x="115100" y="1758014"/>
                  <a:pt x="79928" y="1766807"/>
                </a:cubicBezTo>
                <a:cubicBezTo>
                  <a:pt x="61858" y="1771325"/>
                  <a:pt x="51104" y="1791912"/>
                  <a:pt x="33433" y="1797803"/>
                </a:cubicBezTo>
                <a:cubicBezTo>
                  <a:pt x="25684" y="1800386"/>
                  <a:pt x="18110" y="1803572"/>
                  <a:pt x="10185" y="1805553"/>
                </a:cubicBezTo>
                <a:cubicBezTo>
                  <a:pt x="7679" y="1806180"/>
                  <a:pt x="-5313" y="1788763"/>
                  <a:pt x="2436" y="1782305"/>
                </a:cubicBezTo>
                <a:close/>
              </a:path>
            </a:pathLst>
          </a:custGeom>
          <a:noFill/>
          <a:ln w="38100" cap="rnd" cmpd="sng" algn="ctr">
            <a:solidFill>
              <a:srgbClr val="5FCBEF">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a:ea typeface="+mn-ea"/>
              <a:cs typeface="+mn-cs"/>
            </a:endParaRPr>
          </a:p>
        </p:txBody>
      </p:sp>
    </p:spTree>
    <p:extLst>
      <p:ext uri="{BB962C8B-B14F-4D97-AF65-F5344CB8AC3E}">
        <p14:creationId xmlns:p14="http://schemas.microsoft.com/office/powerpoint/2010/main" val="1912869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3699&quot;&gt;&lt;property id=&quot;20148&quot; value=&quot;5&quot;/&gt;&lt;property id=&quot;20300&quot; value=&quot;Slide 1 - &amp;quot; Project E3: Educate, Empower, and Employ&amp;quot;&quot;/&gt;&lt;property id=&quot;20307&quot; value=&quot;257&quot;/&gt;&lt;/object&gt;&lt;object type=&quot;3&quot; unique_id=&quot;13700&quot;&gt;&lt;property id=&quot;20148&quot; value=&quot;5&quot;/&gt;&lt;property id=&quot;20300&quot; value=&quot;Slide 2 - &amp;quot;Project E3: Educate, Empower, Employ&amp;quot;&quot;/&gt;&lt;property id=&quot;20307&quot; value=&quot;258&quot;/&gt;&lt;/object&gt;&lt;object type=&quot;3&quot; unique_id=&quot;13701&quot;&gt;&lt;property id=&quot;20148&quot; value=&quot;5&quot;/&gt;&lt;property id=&quot;20300&quot; value=&quot;Slide 6 - &amp;quot;The Purpose of Project E3&amp;quot;&quot;/&gt;&lt;property id=&quot;20307&quot; value=&quot;259&quot;/&gt;&lt;/object&gt;&lt;object type=&quot;3&quot; unique_id=&quot;13703&quot;&gt;&lt;property id=&quot;20148&quot; value=&quot;5&quot;/&gt;&lt;property id=&quot;20300&quot; value=&quot;Slide 11 - &amp;quot;Project E3 Engagement with VR Agencies &amp;quot;&quot;/&gt;&lt;property id=&quot;20307&quot; value=&quot;261&quot;/&gt;&lt;/object&gt;&lt;object type=&quot;3&quot; unique_id=&quot;13704&quot;&gt;&lt;property id=&quot;20148&quot; value=&quot;5&quot;/&gt;&lt;property id=&quot;20300&quot; value=&quot;Slide 12 - &amp;quot;Benefits to State VR Agencies&amp;quot;&quot;/&gt;&lt;property id=&quot;20307&quot; value=&quot;262&quot;/&gt;&lt;/object&gt;&lt;object type=&quot;3&quot; unique_id=&quot;13705&quot;&gt;&lt;property id=&quot;20148&quot; value=&quot;5&quot;/&gt;&lt;property id=&quot;20300&quot; value=&quot;Slide 7 - &amp;quot;Targeted Communities&amp;quot;&quot;/&gt;&lt;property id=&quot;20307&quot; value=&quot;263&quot;/&gt;&lt;/object&gt;&lt;object type=&quot;3&quot; unique_id=&quot;13766&quot;&gt;&lt;property id=&quot;20148&quot; value=&quot;5&quot;/&gt;&lt;property id=&quot;20300&quot; value=&quot;Slide 15 - &amp;quot;Census Regions &amp;amp; Divisions of the U.S.&amp;quot;&quot;/&gt;&lt;property id=&quot;20307&quot; value=&quot;264&quot;/&gt;&lt;/object&gt;&lt;object type=&quot;3&quot; unique_id=&quot;13767&quot;&gt;&lt;property id=&quot;20148&quot; value=&quot;5&quot;/&gt;&lt;property id=&quot;20300&quot; value=&quot;Slide 16 - &amp;quot;Americans with Disabilities&amp;quot;&quot;/&gt;&lt;property id=&quot;20307&quot; value=&quot;265&quot;/&gt;&lt;/object&gt;&lt;object type=&quot;3&quot; unique_id=&quot;13768&quot;&gt;&lt;property id=&quot;20148&quot; value=&quot;5&quot;/&gt;&lt;property id=&quot;20300&quot; value=&quot;Slide 17 - &amp;quot;Civilians With Disabilities Living in the Community (2013)&amp;quot;&quot;/&gt;&lt;property id=&quot;20307&quot; value=&quot;266&quot;/&gt;&lt;/object&gt;&lt;object type=&quot;3&quot; unique_id=&quot;13868&quot;&gt;&lt;property id=&quot;20148&quot; value=&quot;5&quot;/&gt;&lt;property id=&quot;20300&quot; value=&quot;Slide 8 - &amp;quot;High-Leverage Groups&amp;quot;&quot;/&gt;&lt;property id=&quot;20307&quot; value=&quot;268&quot;/&gt;&lt;/object&gt;&lt;object type=&quot;3&quot; unique_id=&quot;13871&quot;&gt;&lt;property id=&quot;20148&quot; value=&quot;5&quot;/&gt;&lt;property id=&quot;20300&quot; value=&quot;Slide 24 - &amp;quot;81%&amp;quot;&quot;/&gt;&lt;property id=&quot;20307&quot; value=&quot;271&quot;/&gt;&lt;/object&gt;&lt;object type=&quot;3&quot; unique_id=&quot;13872&quot;&gt;&lt;property id=&quot;20148&quot; value=&quot;5&quot;/&gt;&lt;property id=&quot;20300&quot; value=&quot;Slide 25 - &amp;quot;86%&amp;quot;&quot;/&gt;&lt;property id=&quot;20307&quot; value=&quot;272&quot;/&gt;&lt;/object&gt;&lt;object type=&quot;3&quot; unique_id=&quot;14288&quot;&gt;&lt;property id=&quot;20148&quot; value=&quot;5&quot;/&gt;&lt;property id=&quot;20300&quot; value=&quot;Slide 27 - &amp;quot;Example: A Population of Focus&amp;quot;&quot;/&gt;&lt;property id=&quot;20307&quot; value=&quot;273&quot;/&gt;&lt;/object&gt;&lt;object type=&quot;3&quot; unique_id=&quot;14289&quot;&gt;&lt;property id=&quot;20148&quot; value=&quot;5&quot;/&gt;&lt;property id=&quot;20300&quot; value=&quot;Slide 28 - &amp;quot;Unemployment Rate  of Transition- Aged Youth&amp;quot;&quot;/&gt;&lt;property id=&quot;20307&quot; value=&quot;274&quot;/&gt;&lt;/object&gt;&lt;object type=&quot;3&quot; unique_id=&quot;14290&quot;&gt;&lt;property id=&quot;20148&quot; value=&quot;5&quot;/&gt;&lt;property id=&quot;20300&quot; value=&quot;Slide 29 - &amp;quot;Transition-Age African American Youth&amp;quot;&quot;/&gt;&lt;property id=&quot;20307&quot; value=&quot;275&quot;/&gt;&lt;/object&gt;&lt;object type=&quot;3&quot; unique_id=&quot;14291&quot;&gt;&lt;property id=&quot;20148&quot; value=&quot;5&quot;/&gt;&lt;property id=&quot;20300&quot; value=&quot;Slide 30 - &amp;quot;Transition-Age African American Youth&amp;quot;&quot;/&gt;&lt;property id=&quot;20307&quot; value=&quot;276&quot;/&gt;&lt;/object&gt;&lt;object type=&quot;3&quot; unique_id=&quot;14292&quot;&gt;&lt;property id=&quot;20148&quot; value=&quot;5&quot;/&gt;&lt;property id=&quot;20300&quot; value=&quot;Slide 31 - &amp;quot;Transition-Age African American Youth&amp;quot;&quot;/&gt;&lt;property id=&quot;20307&quot; value=&quot;277&quot;/&gt;&lt;/object&gt;&lt;object type=&quot;3&quot; unique_id=&quot;14293&quot;&gt;&lt;property id=&quot;20148&quot; value=&quot;5&quot;/&gt;&lt;property id=&quot;20300&quot; value=&quot;Slide 32 - &amp;quot;Transition-Age African American Youth&amp;quot;&quot;/&gt;&lt;property id=&quot;20307&quot; value=&quot;278&quot;/&gt;&lt;/object&gt;&lt;object type=&quot;3&quot; unique_id=&quot;14295&quot;&gt;&lt;property id=&quot;20148&quot; value=&quot;5&quot;/&gt;&lt;property id=&quot;20300&quot; value=&quot;Slide 35 - &amp;quot;Knowledge Development&amp;quot;&quot;/&gt;&lt;property id=&quot;20307&quot; value=&quot;280&quot;/&gt;&lt;/object&gt;&lt;object type=&quot;3&quot; unique_id=&quot;14296&quot;&gt;&lt;property id=&quot;20148&quot; value=&quot;5&quot;/&gt;&lt;property id=&quot;20300&quot; value=&quot;Slide 36 - &amp;quot;Targeted Community Selection&amp;quot;&quot;/&gt;&lt;property id=&quot;20307&quot; value=&quot;281&quot;/&gt;&lt;/object&gt;&lt;object type=&quot;3&quot; unique_id=&quot;14297&quot;&gt;&lt;property id=&quot;20148&quot; value=&quot;5&quot;/&gt;&lt;property id=&quot;20300&quot; value=&quot;Slide 37 - &amp;quot;Intensive Technical Assistance (TA)&amp;quot;&quot;/&gt;&lt;property id=&quot;20307&quot; value=&quot;282&quot;/&gt;&lt;/object&gt;&lt;object type=&quot;3&quot; unique_id=&quot;14298&quot;&gt;&lt;property id=&quot;20148&quot; value=&quot;5&quot;/&gt;&lt;property id=&quot;20300&quot; value=&quot;Slide 39 - &amp;quot;Targeted TA&amp;quot;&quot;/&gt;&lt;property id=&quot;20307&quot; value=&quot;283&quot;/&gt;&lt;/object&gt;&lt;object type=&quot;3&quot; unique_id=&quot;14299&quot;&gt;&lt;property id=&quot;20148&quot; value=&quot;5&quot;/&gt;&lt;property id=&quot;20300&quot; value=&quot;Slide 43 - &amp;quot;Website Development&amp;quot;&quot;/&gt;&lt;property id=&quot;20307&quot; value=&quot;284&quot;/&gt;&lt;/object&gt;&lt;object type=&quot;3&quot; unique_id=&quot;14301&quot;&gt;&lt;property id=&quot;20148&quot; value=&quot;5&quot;/&gt;&lt;property id=&quot;20300&quot; value=&quot;Slide 44 - &amp;quot;National-State VR Agency Forums&amp;quot;&quot;/&gt;&lt;property id=&quot;20307&quot; value=&quot;286&quot;/&gt;&lt;/object&gt;&lt;object type=&quot;3&quot; unique_id=&quot;14302&quot;&gt;&lt;property id=&quot;20148&quot; value=&quot;5&quot;/&gt;&lt;property id=&quot;20300&quot; value=&quot;Slide 45 - &amp;quot;Project E3 Executive Team&amp;quot;&quot;/&gt;&lt;property id=&quot;20307&quot; value=&quot;287&quot;/&gt;&lt;/object&gt;&lt;object type=&quot;3&quot; unique_id=&quot;14303&quot;&gt;&lt;property id=&quot;20148&quot; value=&quot;5&quot;/&gt;&lt;property id=&quot;20300&quot; value=&quot;Slide 10 - &amp;quot;Project E3 Outcomes&amp;quot;&quot;/&gt;&lt;property id=&quot;20307&quot; value=&quot;288&quot;/&gt;&lt;/object&gt;&lt;object type=&quot;3&quot; unique_id=&quot;14304&quot;&gt;&lt;property id=&quot;20148&quot; value=&quot;5&quot;/&gt;&lt;property id=&quot;20300&quot; value=&quot;Slide 52 - &amp;quot;Contact Information &amp;quot;&quot;/&gt;&lt;property id=&quot;20307&quot; value=&quot;289&quot;/&gt;&lt;/object&gt;&lt;object type=&quot;3&quot; unique_id=&quot;14413&quot;&gt;&lt;property id=&quot;20148&quot; value=&quot;5&quot;/&gt;&lt;property id=&quot;20300&quot; value=&quot;Slide 4 - &amp;quot;Acknowledgement and Disclaimer&amp;quot;&quot;/&gt;&lt;property id=&quot;20307&quot; value=&quot;290&quot;/&gt;&lt;/object&gt;&lt;object type=&quot;3&quot; unique_id=&quot;14525&quot;&gt;&lt;property id=&quot;20148&quot; value=&quot;5&quot;/&gt;&lt;property id=&quot;20300&quot; value=&quot;Slide 5 - &amp;quot;The Driving Issue&amp;quot;&quot;/&gt;&lt;property id=&quot;20307&quot; value=&quot;291&quot;/&gt;&lt;/object&gt;&lt;object type=&quot;3&quot; unique_id=&quot;14754&quot;&gt;&lt;property id=&quot;20148&quot; value=&quot;5&quot;/&gt;&lt;property id=&quot;20300&quot; value=&quot;Slide 13 - &amp;quot;How VR Agencies Can Participate&amp;quot;&quot;/&gt;&lt;property id=&quot;20307&quot; value=&quot;292&quot;/&gt;&lt;/object&gt;&lt;object type=&quot;3&quot; unique_id=&quot;14755&quot;&gt;&lt;property id=&quot;20148&quot; value=&quot;5&quot;/&gt;&lt;property id=&quot;20300&quot; value=&quot;Slide 14 - &amp;quot;A Little Background Information…&amp;quot;&quot;/&gt;&lt;property id=&quot;20307&quot; value=&quot;293&quot;/&gt;&lt;/object&gt;&lt;object type=&quot;3&quot; unique_id=&quot;14756&quot;&gt;&lt;property id=&quot;20148&quot; value=&quot;5&quot;/&gt;&lt;property id=&quot;20300&quot; value=&quot;Slide 26 - &amp;quot;Examples of Targeted Community Populations&amp;quot;&quot;/&gt;&lt;property id=&quot;20307&quot; value=&quot;294&quot;/&gt;&lt;/object&gt;&lt;object type=&quot;3&quot; unique_id=&quot;15075&quot;&gt;&lt;property id=&quot;20148&quot; value=&quot;5&quot;/&gt;&lt;property id=&quot;20300&quot; value=&quot;Slide 34 - &amp;quot;Project Activities&amp;quot;&quot;/&gt;&lt;property id=&quot;20307&quot; value=&quot;295&quot;/&gt;&lt;/object&gt;&lt;object type=&quot;3&quot; unique_id=&quot;15197&quot;&gt;&lt;property id=&quot;20148&quot; value=&quot;5&quot;/&gt;&lt;property id=&quot;20300&quot; value=&quot;Slide 41 - &amp;quot;Sample Training Topics &amp;quot;&quot;/&gt;&lt;property id=&quot;20307&quot; value=&quot;296&quot;/&gt;&lt;/object&gt;&lt;object type=&quot;3&quot; unique_id=&quot;15199&quot;&gt;&lt;property id=&quot;20148&quot; value=&quot;5&quot;/&gt;&lt;property id=&quot;20300&quot; value=&quot;Slide 33 - &amp;quot;New research about Young African American men with substance use disorders&amp;quot;&quot;/&gt;&lt;property id=&quot;20307&quot; value=&quot;302&quot;/&gt;&lt;/object&gt;&lt;object type=&quot;3&quot; unique_id=&quot;15200&quot;&gt;&lt;property id=&quot;20148&quot; value=&quot;5&quot;/&gt;&lt;property id=&quot;20300&quot; value=&quot;Slide 40 - &amp;quot;Universal TA&amp;quot;&quot;/&gt;&lt;property id=&quot;20307&quot; value=&quot;304&quot;/&gt;&lt;/object&gt;&lt;object type=&quot;3&quot; unique_id=&quot;15201&quot;&gt;&lt;property id=&quot;20148&quot; value=&quot;5&quot;/&gt;&lt;property id=&quot;20300&quot; value=&quot;Slide 38 - &amp;quot;Communities of Practice (CoPs)&amp;quot;&quot;/&gt;&lt;property id=&quot;20307&quot; value=&quot;303&quot;/&gt;&lt;/object&gt;&lt;object type=&quot;3&quot; unique_id=&quot;15328&quot;&gt;&lt;property id=&quot;20148&quot; value=&quot;5&quot;/&gt;&lt;property id=&quot;20300&quot; value=&quot;Slide 9 - &amp;quot;National Applicability&amp;quot;&quot;/&gt;&lt;property id=&quot;20307&quot; value=&quot;305&quot;/&gt;&lt;/object&gt;&lt;object type=&quot;3&quot; unique_id=&quot;15329&quot;&gt;&lt;property id=&quot;20148&quot; value=&quot;5&quot;/&gt;&lt;property id=&quot;20300&quot; value=&quot;Slide 19 - &amp;quot;Worker’s with Disabilities Earn Less Than Peers&amp;quot;&quot;/&gt;&lt;property id=&quot;20307&quot; value=&quot;310&quot;/&gt;&lt;/object&gt;&lt;object type=&quot;3&quot; unique_id=&quot;15330&quot;&gt;&lt;property id=&quot;20148&quot; value=&quot;5&quot;/&gt;&lt;property id=&quot;20300&quot; value=&quot;Slide 20 - &amp;quot;Earnings Gap Widens as Education Increases&amp;quot;&quot;/&gt;&lt;property id=&quot;20307&quot; value=&quot;312&quot;/&gt;&lt;/object&gt;&lt;object type=&quot;3&quot; unique_id=&quot;15331&quot;&gt;&lt;property id=&quot;20148&quot; value=&quot;5&quot;/&gt;&lt;property id=&quot;20300&quot; value=&quot;Slide 21 - &amp;quot;Employment of Persons with Disabilities Makes Society Stronger&amp;quot;&quot;/&gt;&lt;property id=&quot;20307&quot; value=&quot;311&quot;/&gt;&lt;/object&gt;&lt;object type=&quot;3&quot; unique_id=&quot;15332&quot;&gt;&lt;property id=&quot;20148&quot; value=&quot;5&quot;/&gt;&lt;property id=&quot;20300&quot; value=&quot;Slide 22 - &amp;quot;Poverty, Disability, and Employment&amp;quot;&quot;/&gt;&lt;property id=&quot;20307&quot; value=&quot;308&quot;/&gt;&lt;/object&gt;&lt;object type=&quot;3&quot; unique_id=&quot;15333&quot;&gt;&lt;property id=&quot;20148&quot; value=&quot;5&quot;/&gt;&lt;property id=&quot;20300&quot; value=&quot;Slide 23 - &amp;quot;For people with disabilities, employment not only has economic value, but important social and psychological value&quot;/&gt;&lt;property id=&quot;20307&quot; value=&quot;309&quot;/&gt;&lt;/object&gt;&lt;object type=&quot;3&quot; unique_id=&quot;15334&quot;&gt;&lt;property id=&quot;20148&quot; value=&quot;5&quot;/&gt;&lt;property id=&quot;20300&quot; value=&quot;Slide 3 - &amp;quot;The Project&amp;quot;&quot;/&gt;&lt;property id=&quot;20307&quot; value=&quot;313&quot;/&gt;&lt;/object&gt;&lt;object type=&quot;3&quot; unique_id=&quot;15687&quot;&gt;&lt;property id=&quot;20148&quot; value=&quot;5&quot;/&gt;&lt;property id=&quot;20300&quot; value=&quot;Slide 18&quot;/&gt;&lt;property id=&quot;20307&quot; value=&quot;324&quot;/&gt;&lt;/object&gt;&lt;object type=&quot;3&quot; unique_id=&quot;16122&quot;&gt;&lt;property id=&quot;20148&quot; value=&quot;5&quot;/&gt;&lt;property id=&quot;20300&quot; value=&quot;Slide 42 - &amp;quot;Sample Training Topics &amp;quot;&quot;/&gt;&lt;property id=&quot;20307&quot; value=&quot;326&quot;/&gt;&lt;/object&gt;&lt;object type=&quot;3&quot; unique_id=&quot;16123&quot;&gt;&lt;property id=&quot;20148&quot; value=&quot;5&quot;/&gt;&lt;property id=&quot;20300&quot; value=&quot;Slide 46 - &amp;quot;Intensive Technical Assistance&amp;quot;&quot;/&gt;&lt;property id=&quot;20307&quot; value=&quot;327&quot;/&gt;&lt;/object&gt;&lt;object type=&quot;3&quot; unique_id=&quot;16124&quot;&gt;&lt;property id=&quot;20148&quot; value=&quot;5&quot;/&gt;&lt;property id=&quot;20300&quot; value=&quot;Slide 47 - &amp;quot;TC 1: Louisiana&amp;quot;&quot;/&gt;&lt;property id=&quot;20307&quot; value=&quot;328&quot;/&gt;&lt;/object&gt;&lt;object type=&quot;3&quot; unique_id=&quot;16125&quot;&gt;&lt;property id=&quot;20148&quot; value=&quot;5&quot;/&gt;&lt;property id=&quot;20300&quot; value=&quot;Slide 48 - &amp;quot;TC 2: Montana&amp;quot;&quot;/&gt;&lt;property id=&quot;20307&quot; value=&quot;329&quot;/&gt;&lt;/object&gt;&lt;object type=&quot;3&quot; unique_id=&quot;16126&quot;&gt;&lt;property id=&quot;20148&quot; value=&quot;5&quot;/&gt;&lt;property id=&quot;20300&quot; value=&quot;Slide 49 - &amp;quot;TC 3: Kentucky&amp;quot;&quot;/&gt;&lt;property id=&quot;20307&quot; value=&quot;330&quot;/&gt;&lt;/object&gt;&lt;object type=&quot;3&quot; unique_id=&quot;16127&quot;&gt;&lt;property id=&quot;20148&quot; value=&quot;5&quot;/&gt;&lt;property id=&quot;20300&quot; value=&quot;Slide 50 - &amp;quot;TC 4: Washington, D.C.&amp;quot;&quot;/&gt;&lt;property id=&quot;20307&quot; value=&quot;331&quot;/&gt;&lt;/object&gt;&lt;object type=&quot;3&quot; unique_id=&quot;16128&quot;&gt;&lt;property id=&quot;20148&quot; value=&quot;5&quot;/&gt;&lt;property id=&quot;20300&quot; value=&quot;Slide 51 - &amp;quot;TC 5: Illinios&amp;quot;&quot;/&gt;&lt;property id=&quot;20307&quot; value=&quot;332&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E3TC">
      <a:dk1>
        <a:srgbClr val="007C9A"/>
      </a:dk1>
      <a:lt1>
        <a:sysClr val="window" lastClr="FFFFFF"/>
      </a:lt1>
      <a:dk2>
        <a:srgbClr val="4C7F33"/>
      </a:dk2>
      <a:lt2>
        <a:srgbClr val="FFFFFF"/>
      </a:lt2>
      <a:accent1>
        <a:srgbClr val="007C9A"/>
      </a:accent1>
      <a:accent2>
        <a:srgbClr val="4C7F33"/>
      </a:accent2>
      <a:accent3>
        <a:srgbClr val="F1C319"/>
      </a:accent3>
      <a:accent4>
        <a:srgbClr val="808285"/>
      </a:accent4>
      <a:accent5>
        <a:srgbClr val="EC8F06"/>
      </a:accent5>
      <a:accent6>
        <a:srgbClr val="4C5A70"/>
      </a:accent6>
      <a:hlink>
        <a:srgbClr val="005367"/>
      </a:hlink>
      <a:folHlink>
        <a:srgbClr val="005367"/>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5375</TotalTime>
  <Words>2938</Words>
  <Application>Microsoft Office PowerPoint</Application>
  <PresentationFormat>Custom</PresentationFormat>
  <Paragraphs>301</Paragraphs>
  <Slides>26</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Courier New</vt:lpstr>
      <vt:lpstr>Symbol</vt:lpstr>
      <vt:lpstr>Times New Roman</vt:lpstr>
      <vt:lpstr>Trebuchet MS</vt:lpstr>
      <vt:lpstr>Wingdings 3</vt:lpstr>
      <vt:lpstr>Retrospect</vt:lpstr>
      <vt:lpstr> Project E3: Educate, Empower, and Employ</vt:lpstr>
      <vt:lpstr>Acknowledgement and Disclaimer</vt:lpstr>
      <vt:lpstr>Overview of IRT Model</vt:lpstr>
      <vt:lpstr>What is an IRT?</vt:lpstr>
      <vt:lpstr>What is an IRT? (Continued)</vt:lpstr>
      <vt:lpstr>What an IRT Is/Is Not…</vt:lpstr>
      <vt:lpstr>Integrated Resource Team Model Implementation </vt:lpstr>
      <vt:lpstr>IRT Implementation Pilots</vt:lpstr>
      <vt:lpstr>Kentucky (UKY-HDI)</vt:lpstr>
      <vt:lpstr>IRT Pilot Updates</vt:lpstr>
      <vt:lpstr>New Mexico (SUBR)</vt:lpstr>
      <vt:lpstr>IRT Pilot Updates</vt:lpstr>
      <vt:lpstr>Oregon (UKY-HDI)</vt:lpstr>
      <vt:lpstr>IRT Pilot Updates</vt:lpstr>
      <vt:lpstr>Virginia (GWU)</vt:lpstr>
      <vt:lpstr>IRT Pilot Updates</vt:lpstr>
      <vt:lpstr>From the Voice of a VR Professional</vt:lpstr>
      <vt:lpstr>Focusing on that 1 person…</vt:lpstr>
      <vt:lpstr>Maybe different program goals but…..  </vt:lpstr>
      <vt:lpstr>PowerPoint Presentation</vt:lpstr>
      <vt:lpstr>PowerPoint Presentation</vt:lpstr>
      <vt:lpstr>PowerPoint Presentation</vt:lpstr>
      <vt:lpstr>PowerPoint Presentation</vt:lpstr>
      <vt:lpstr>IRT Pilot Updates</vt:lpstr>
      <vt:lpstr>Questions</vt:lpstr>
      <vt:lpstr>           Contact:                          web: projecte3.com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Theresa Kulow</dc:creator>
  <cp:lastModifiedBy>Robin Freeman</cp:lastModifiedBy>
  <cp:revision>394</cp:revision>
  <cp:lastPrinted>2016-10-13T23:54:27Z</cp:lastPrinted>
  <dcterms:created xsi:type="dcterms:W3CDTF">2016-07-30T20:06:21Z</dcterms:created>
  <dcterms:modified xsi:type="dcterms:W3CDTF">2020-08-25T21:32:16Z</dcterms:modified>
</cp:coreProperties>
</file>